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6858000" cx="12192000"/>
  <p:notesSz cx="7315200" cy="96012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gUusvnctZZPldyAqg/96r0Ro0C3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C1703F6-3968-4E36-BE2E-F6C94F27546B}">
  <a:tblStyle styleId="{EC1703F6-3968-4E36-BE2E-F6C94F27546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3C6FCE4-F8CD-4D30-8D9F-4EF19D5C848A}" styleName="Table_1">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10D003B-4FF8-4CCD-B16D-82F870619C3F}" styleName="Table_2">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customschemas.google.com/relationships/presentationmetadata" Target="metadata"/><Relationship Id="rId50" Type="http://schemas.openxmlformats.org/officeDocument/2006/relationships/slide" Target="slides/slide4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69920" cy="481727"/>
          </a:xfrm>
          <a:prstGeom prst="rect">
            <a:avLst/>
          </a:prstGeom>
          <a:noFill/>
          <a:ln>
            <a:noFill/>
          </a:ln>
        </p:spPr>
        <p:txBody>
          <a:bodyPr anchorCtr="0" anchor="t" bIns="48325" lIns="96650" spcFirstLastPara="1" rIns="96650" wrap="square" tIns="483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lvl1pPr lvl="0" marR="0" rtl="0" algn="r">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None/>
            </a:pPr>
            <a:fld id="{00000000-1234-1234-1234-123412341234}" type="slidenum">
              <a:rPr b="0" i="0" lang="en-US"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1: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0:notes"/>
          <p:cNvSpPr txBox="1"/>
          <p:nvPr>
            <p:ph idx="1" type="body"/>
          </p:nvPr>
        </p:nvSpPr>
        <p:spPr>
          <a:xfrm>
            <a:off x="731520" y="4620578"/>
            <a:ext cx="5852100" cy="378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Clr>
                <a:schemeClr val="dk1"/>
              </a:buClr>
              <a:buSzPts val="1300"/>
              <a:buFont typeface="Calibri"/>
              <a:buNone/>
            </a:pPr>
            <a:r>
              <a:t/>
            </a:r>
            <a:endParaRPr>
              <a:latin typeface="Arial"/>
              <a:ea typeface="Arial"/>
              <a:cs typeface="Arial"/>
              <a:sym typeface="Arial"/>
            </a:endParaRPr>
          </a:p>
        </p:txBody>
      </p:sp>
      <p:sp>
        <p:nvSpPr>
          <p:cNvPr id="277" name="Google Shape;277;p1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1: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1" name="Google Shape;291;p11:notes"/>
          <p:cNvSpPr txBox="1"/>
          <p:nvPr>
            <p:ph idx="1" type="body"/>
          </p:nvPr>
        </p:nvSpPr>
        <p:spPr>
          <a:xfrm>
            <a:off x="975360" y="4560570"/>
            <a:ext cx="53646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2:notes"/>
          <p:cNvSpPr/>
          <p:nvPr>
            <p:ph idx="2" type="sldImg"/>
          </p:nvPr>
        </p:nvSpPr>
        <p:spPr>
          <a:xfrm>
            <a:off x="-1474788" y="938213"/>
            <a:ext cx="8342313" cy="46926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9" name="Google Shape;299;p12:notes"/>
          <p:cNvSpPr txBox="1"/>
          <p:nvPr>
            <p:ph idx="1" type="body"/>
          </p:nvPr>
        </p:nvSpPr>
        <p:spPr>
          <a:xfrm>
            <a:off x="539278" y="5943186"/>
            <a:ext cx="4314300" cy="563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Font typeface="Arial"/>
              <a:buNone/>
            </a:pPr>
            <a:r>
              <a:t/>
            </a:r>
            <a:endParaRPr>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3: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13: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4:notes"/>
          <p:cNvSpPr txBox="1"/>
          <p:nvPr>
            <p:ph idx="1" type="body"/>
          </p:nvPr>
        </p:nvSpPr>
        <p:spPr>
          <a:xfrm>
            <a:off x="975360" y="4560570"/>
            <a:ext cx="53646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314" name="Google Shape;314;p14: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5:notes"/>
          <p:cNvSpPr/>
          <p:nvPr>
            <p:ph idx="2" type="sldImg"/>
          </p:nvPr>
        </p:nvSpPr>
        <p:spPr>
          <a:xfrm>
            <a:off x="-1474788" y="938213"/>
            <a:ext cx="8342313" cy="46926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5" name="Google Shape;325;p15:notes"/>
          <p:cNvSpPr txBox="1"/>
          <p:nvPr>
            <p:ph idx="1" type="body"/>
          </p:nvPr>
        </p:nvSpPr>
        <p:spPr>
          <a:xfrm>
            <a:off x="539278" y="5943186"/>
            <a:ext cx="4314300" cy="563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Font typeface="Arial"/>
              <a:buNone/>
            </a:pPr>
            <a:r>
              <a:t/>
            </a:r>
            <a:endParaRPr>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6: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16: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7: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17: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8: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18: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9: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4" name="Google Shape;354;p19:notes"/>
          <p:cNvSpPr txBox="1"/>
          <p:nvPr>
            <p:ph idx="1" type="body"/>
          </p:nvPr>
        </p:nvSpPr>
        <p:spPr>
          <a:xfrm>
            <a:off x="975360" y="4560570"/>
            <a:ext cx="53646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2: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2: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0: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1" name="Google Shape;361;p20:notes"/>
          <p:cNvSpPr txBox="1"/>
          <p:nvPr>
            <p:ph idx="1" type="body"/>
          </p:nvPr>
        </p:nvSpPr>
        <p:spPr>
          <a:xfrm>
            <a:off x="975360" y="4560570"/>
            <a:ext cx="53646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1: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21: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2: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22: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3: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23: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4: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24: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5: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1" name="Google Shape;431;p25:notes"/>
          <p:cNvSpPr txBox="1"/>
          <p:nvPr>
            <p:ph idx="1" type="body"/>
          </p:nvPr>
        </p:nvSpPr>
        <p:spPr>
          <a:xfrm>
            <a:off x="975360" y="4560570"/>
            <a:ext cx="53646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26:notes"/>
          <p:cNvSpPr txBox="1"/>
          <p:nvPr>
            <p:ph idx="1" type="body"/>
          </p:nvPr>
        </p:nvSpPr>
        <p:spPr>
          <a:xfrm>
            <a:off x="731520" y="4620578"/>
            <a:ext cx="5852100" cy="378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Justin</a:t>
            </a:r>
            <a:endParaRPr>
              <a:latin typeface="Arial"/>
              <a:ea typeface="Arial"/>
              <a:cs typeface="Arial"/>
              <a:sym typeface="Arial"/>
            </a:endParaRPr>
          </a:p>
        </p:txBody>
      </p:sp>
      <p:sp>
        <p:nvSpPr>
          <p:cNvPr id="449" name="Google Shape;449;p26:notes"/>
          <p:cNvSpPr txBox="1"/>
          <p:nvPr>
            <p:ph idx="12" type="sldNum"/>
          </p:nvPr>
        </p:nvSpPr>
        <p:spPr>
          <a:xfrm>
            <a:off x="4143587" y="9119474"/>
            <a:ext cx="3169800" cy="481500"/>
          </a:xfrm>
          <a:prstGeom prst="rect">
            <a:avLst/>
          </a:prstGeom>
          <a:noFill/>
          <a:ln>
            <a:noFill/>
          </a:ln>
        </p:spPr>
        <p:txBody>
          <a:bodyPr anchorCtr="0" anchor="b" bIns="48500" lIns="97000" spcFirstLastPara="1" rIns="97000" wrap="square" tIns="48500">
            <a:noAutofit/>
          </a:bodyPr>
          <a:lstStyle/>
          <a:p>
            <a:pPr indent="0" lvl="0" marL="0" rtl="0" algn="r">
              <a:lnSpc>
                <a:spcPct val="100000"/>
              </a:lnSpc>
              <a:spcBef>
                <a:spcPts val="0"/>
              </a:spcBef>
              <a:spcAft>
                <a:spcPts val="0"/>
              </a:spcAft>
              <a:buSzPts val="1400"/>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27:notes"/>
          <p:cNvSpPr txBox="1"/>
          <p:nvPr>
            <p:ph idx="1" type="body"/>
          </p:nvPr>
        </p:nvSpPr>
        <p:spPr>
          <a:xfrm>
            <a:off x="731520" y="4620578"/>
            <a:ext cx="5852100" cy="378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Previous experts have said 1.00 D might be the ceiling of total efficacy regardless of treatment duration. But here, we see more than 2.00 D of myopia control over all ages in the study.</a:t>
            </a:r>
            <a:endParaRPr>
              <a:latin typeface="Arial"/>
              <a:ea typeface="Arial"/>
              <a:cs typeface="Arial"/>
              <a:sym typeface="Arial"/>
            </a:endParaRPr>
          </a:p>
        </p:txBody>
      </p:sp>
      <p:sp>
        <p:nvSpPr>
          <p:cNvPr id="457" name="Google Shape;457;p27:notes"/>
          <p:cNvSpPr txBox="1"/>
          <p:nvPr>
            <p:ph idx="12" type="sldNum"/>
          </p:nvPr>
        </p:nvSpPr>
        <p:spPr>
          <a:xfrm>
            <a:off x="4143587" y="9119474"/>
            <a:ext cx="3169800" cy="481500"/>
          </a:xfrm>
          <a:prstGeom prst="rect">
            <a:avLst/>
          </a:prstGeom>
          <a:noFill/>
          <a:ln>
            <a:noFill/>
          </a:ln>
        </p:spPr>
        <p:txBody>
          <a:bodyPr anchorCtr="0" anchor="b" bIns="48500" lIns="97000" spcFirstLastPara="1" rIns="97000" wrap="square" tIns="485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rPr>
              <a:t>‹#›</a:t>
            </a:fld>
            <a:endParaRPr b="0" i="0" sz="1300" u="none" cap="none" strike="noStrike">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28: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9" name="Google Shape;469;p28:notes"/>
          <p:cNvSpPr txBox="1"/>
          <p:nvPr>
            <p:ph idx="1" type="body"/>
          </p:nvPr>
        </p:nvSpPr>
        <p:spPr>
          <a:xfrm>
            <a:off x="975360" y="4560570"/>
            <a:ext cx="53646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9: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29: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3: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3: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3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489" name="Google Shape;489;p3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31: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496" name="Google Shape;496;p31: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32: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503" name="Google Shape;503;p32: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3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33: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510" name="Google Shape;510;p33: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3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34: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517" name="Google Shape;517;p34: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35: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524" name="Google Shape;524;p35: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3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p36: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532" name="Google Shape;532;p36: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37: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37: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8:notes"/>
          <p:cNvSpPr txBox="1"/>
          <p:nvPr>
            <p:ph idx="1" type="body"/>
          </p:nvPr>
        </p:nvSpPr>
        <p:spPr>
          <a:xfrm>
            <a:off x="731520" y="4620578"/>
            <a:ext cx="5852100" cy="378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Clr>
                <a:schemeClr val="dk1"/>
              </a:buClr>
              <a:buSzPts val="1300"/>
              <a:buFont typeface="Calibri"/>
              <a:buNone/>
            </a:pPr>
            <a:r>
              <a:t/>
            </a:r>
            <a:endParaRPr>
              <a:latin typeface="Arial"/>
              <a:ea typeface="Arial"/>
              <a:cs typeface="Arial"/>
              <a:sym typeface="Arial"/>
            </a:endParaRPr>
          </a:p>
        </p:txBody>
      </p:sp>
      <p:sp>
        <p:nvSpPr>
          <p:cNvPr id="545" name="Google Shape;545;p3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9: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1" name="Google Shape;561;p39:notes"/>
          <p:cNvSpPr txBox="1"/>
          <p:nvPr>
            <p:ph idx="1" type="body"/>
          </p:nvPr>
        </p:nvSpPr>
        <p:spPr>
          <a:xfrm>
            <a:off x="975360" y="4560570"/>
            <a:ext cx="53646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4:notes"/>
          <p:cNvSpPr txBox="1"/>
          <p:nvPr>
            <p:ph idx="1" type="body"/>
          </p:nvPr>
        </p:nvSpPr>
        <p:spPr>
          <a:xfrm>
            <a:off x="731520" y="4620578"/>
            <a:ext cx="5852100" cy="378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Clr>
                <a:schemeClr val="dk1"/>
              </a:buClr>
              <a:buSzPts val="1300"/>
              <a:buFont typeface="Calibri"/>
              <a:buNone/>
            </a:pPr>
            <a:r>
              <a:t/>
            </a:r>
            <a:endParaRPr>
              <a:latin typeface="Arial"/>
              <a:ea typeface="Arial"/>
              <a:cs typeface="Arial"/>
              <a:sym typeface="Arial"/>
            </a:endParaRPr>
          </a:p>
        </p:txBody>
      </p:sp>
      <p:sp>
        <p:nvSpPr>
          <p:cNvPr id="187" name="Google Shape;187;p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4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p4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569" name="Google Shape;569;p4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4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41: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578" name="Google Shape;578;p41: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42:notes"/>
          <p:cNvSpPr txBox="1"/>
          <p:nvPr>
            <p:ph idx="1" type="body"/>
          </p:nvPr>
        </p:nvSpPr>
        <p:spPr>
          <a:xfrm>
            <a:off x="731520" y="4620578"/>
            <a:ext cx="5852100" cy="378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Ariel</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US">
                <a:latin typeface="Arial"/>
                <a:ea typeface="Arial"/>
                <a:cs typeface="Arial"/>
                <a:sym typeface="Arial"/>
              </a:rPr>
              <a:t>Slower axial elongation following 2-year AOK treatment may result from increased pupil dilation and a thickening in the choroid observed in the AOK group.</a:t>
            </a:r>
            <a:endParaRPr>
              <a:latin typeface="Arial"/>
              <a:ea typeface="Arial"/>
              <a:cs typeface="Arial"/>
              <a:sym typeface="Arial"/>
            </a:endParaRPr>
          </a:p>
        </p:txBody>
      </p:sp>
      <p:sp>
        <p:nvSpPr>
          <p:cNvPr id="587" name="Google Shape;587;p42:notes"/>
          <p:cNvSpPr txBox="1"/>
          <p:nvPr>
            <p:ph idx="12" type="sldNum"/>
          </p:nvPr>
        </p:nvSpPr>
        <p:spPr>
          <a:xfrm>
            <a:off x="4143587" y="9119474"/>
            <a:ext cx="3169800" cy="481500"/>
          </a:xfrm>
          <a:prstGeom prst="rect">
            <a:avLst/>
          </a:prstGeom>
          <a:noFill/>
          <a:ln>
            <a:noFill/>
          </a:ln>
        </p:spPr>
        <p:txBody>
          <a:bodyPr anchorCtr="0" anchor="b" bIns="48500" lIns="97000" spcFirstLastPara="1" rIns="97000" wrap="square" tIns="48500">
            <a:noAutofit/>
          </a:bodyPr>
          <a:lstStyle/>
          <a:p>
            <a:pPr indent="0" lvl="0" marL="0" rtl="0" algn="r">
              <a:lnSpc>
                <a:spcPct val="100000"/>
              </a:lnSpc>
              <a:spcBef>
                <a:spcPts val="0"/>
              </a:spcBef>
              <a:spcAft>
                <a:spcPts val="0"/>
              </a:spcAft>
              <a:buSzPts val="1400"/>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43: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3" name="Google Shape;603;p43:notes"/>
          <p:cNvSpPr txBox="1"/>
          <p:nvPr>
            <p:ph idx="1" type="body"/>
          </p:nvPr>
        </p:nvSpPr>
        <p:spPr>
          <a:xfrm>
            <a:off x="975360" y="4560570"/>
            <a:ext cx="53646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4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44: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621" name="Google Shape;621;p44: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45: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9" name="Google Shape;629;p45:notes"/>
          <p:cNvSpPr txBox="1"/>
          <p:nvPr>
            <p:ph idx="1" type="body"/>
          </p:nvPr>
        </p:nvSpPr>
        <p:spPr>
          <a:xfrm>
            <a:off x="975360" y="4560570"/>
            <a:ext cx="53646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6:notes"/>
          <p:cNvSpPr txBox="1"/>
          <p:nvPr>
            <p:ph idx="1" type="body"/>
          </p:nvPr>
        </p:nvSpPr>
        <p:spPr>
          <a:xfrm>
            <a:off x="731520" y="4620578"/>
            <a:ext cx="5852100" cy="378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Clr>
                <a:schemeClr val="dk1"/>
              </a:buClr>
              <a:buSzPts val="1300"/>
              <a:buFont typeface="Calibri"/>
              <a:buNone/>
            </a:pPr>
            <a:r>
              <a:t/>
            </a:r>
            <a:endParaRPr>
              <a:latin typeface="Arial"/>
              <a:ea typeface="Arial"/>
              <a:cs typeface="Arial"/>
              <a:sym typeface="Arial"/>
            </a:endParaRPr>
          </a:p>
        </p:txBody>
      </p:sp>
      <p:sp>
        <p:nvSpPr>
          <p:cNvPr id="221" name="Google Shape;221;p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7:notes"/>
          <p:cNvSpPr txBox="1"/>
          <p:nvPr>
            <p:ph idx="1" type="body"/>
          </p:nvPr>
        </p:nvSpPr>
        <p:spPr>
          <a:xfrm>
            <a:off x="731520" y="4620578"/>
            <a:ext cx="5852100" cy="378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Clr>
                <a:schemeClr val="dk1"/>
              </a:buClr>
              <a:buSzPts val="1300"/>
              <a:buFont typeface="Calibri"/>
              <a:buNone/>
            </a:pPr>
            <a:r>
              <a:t/>
            </a:r>
            <a:endParaRPr>
              <a:latin typeface="Arial"/>
              <a:ea typeface="Arial"/>
              <a:cs typeface="Arial"/>
              <a:sym typeface="Arial"/>
            </a:endParaRPr>
          </a:p>
        </p:txBody>
      </p:sp>
      <p:sp>
        <p:nvSpPr>
          <p:cNvPr id="234" name="Google Shape;234;p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8:notes"/>
          <p:cNvSpPr txBox="1"/>
          <p:nvPr>
            <p:ph idx="1" type="body"/>
          </p:nvPr>
        </p:nvSpPr>
        <p:spPr>
          <a:xfrm>
            <a:off x="731520" y="4620578"/>
            <a:ext cx="5852100" cy="378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Clr>
                <a:schemeClr val="dk1"/>
              </a:buClr>
              <a:buSzPts val="1300"/>
              <a:buFont typeface="Calibri"/>
              <a:buNone/>
            </a:pPr>
            <a:r>
              <a:t/>
            </a:r>
            <a:endParaRPr>
              <a:latin typeface="Arial"/>
              <a:ea typeface="Arial"/>
              <a:cs typeface="Arial"/>
              <a:sym typeface="Arial"/>
            </a:endParaRPr>
          </a:p>
        </p:txBody>
      </p:sp>
      <p:sp>
        <p:nvSpPr>
          <p:cNvPr id="248" name="Google Shape;248;p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9:notes"/>
          <p:cNvSpPr txBox="1"/>
          <p:nvPr>
            <p:ph idx="1" type="body"/>
          </p:nvPr>
        </p:nvSpPr>
        <p:spPr>
          <a:xfrm>
            <a:off x="731520" y="4620578"/>
            <a:ext cx="5852100" cy="378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Clr>
                <a:schemeClr val="dk1"/>
              </a:buClr>
              <a:buSzPts val="1300"/>
              <a:buFont typeface="Calibri"/>
              <a:buNone/>
            </a:pPr>
            <a:r>
              <a:t/>
            </a:r>
            <a:endParaRPr>
              <a:latin typeface="Arial"/>
              <a:ea typeface="Arial"/>
              <a:cs typeface="Arial"/>
              <a:sym typeface="Arial"/>
            </a:endParaRPr>
          </a:p>
        </p:txBody>
      </p:sp>
      <p:sp>
        <p:nvSpPr>
          <p:cNvPr id="263" name="Google Shape;263;p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Blank color">
    <p:spTree>
      <p:nvGrpSpPr>
        <p:cNvPr id="77" name="Shape 77"/>
        <p:cNvGrpSpPr/>
        <p:nvPr/>
      </p:nvGrpSpPr>
      <p:grpSpPr>
        <a:xfrm>
          <a:off x="0" y="0"/>
          <a:ext cx="0" cy="0"/>
          <a:chOff x="0" y="0"/>
          <a:chExt cx="0" cy="0"/>
        </a:xfrm>
      </p:grpSpPr>
      <p:sp>
        <p:nvSpPr>
          <p:cNvPr id="78" name="Google Shape;78;p56"/>
          <p:cNvSpPr/>
          <p:nvPr/>
        </p:nvSpPr>
        <p:spPr>
          <a:xfrm>
            <a:off x="-31951" y="0"/>
            <a:ext cx="12311817" cy="3979333"/>
          </a:xfrm>
          <a:prstGeom prst="rect">
            <a:avLst/>
          </a:prstGeom>
          <a:solidFill>
            <a:srgbClr val="94C84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867"/>
              <a:buFont typeface="Calibri"/>
              <a:buNone/>
            </a:pPr>
            <a:r>
              <a:t/>
            </a:r>
            <a:endParaRPr b="0" i="0" sz="1867" u="none" cap="none" strike="noStrike">
              <a:solidFill>
                <a:srgbClr val="000000"/>
              </a:solidFill>
              <a:latin typeface="Arial"/>
              <a:ea typeface="Arial"/>
              <a:cs typeface="Arial"/>
              <a:sym typeface="Arial"/>
            </a:endParaRPr>
          </a:p>
        </p:txBody>
      </p:sp>
      <p:grpSp>
        <p:nvGrpSpPr>
          <p:cNvPr id="79" name="Google Shape;79;p56"/>
          <p:cNvGrpSpPr/>
          <p:nvPr/>
        </p:nvGrpSpPr>
        <p:grpSpPr>
          <a:xfrm>
            <a:off x="-1" y="3979335"/>
            <a:ext cx="12210193" cy="132172"/>
            <a:chOff x="0" y="0"/>
            <a:chExt cx="8819312" cy="181429"/>
          </a:xfrm>
        </p:grpSpPr>
        <p:sp>
          <p:nvSpPr>
            <p:cNvPr id="80" name="Google Shape;80;p56"/>
            <p:cNvSpPr/>
            <p:nvPr/>
          </p:nvSpPr>
          <p:spPr>
            <a:xfrm>
              <a:off x="0" y="0"/>
              <a:ext cx="1142419" cy="181429"/>
            </a:xfrm>
            <a:prstGeom prst="rect">
              <a:avLst/>
            </a:prstGeom>
            <a:solidFill>
              <a:srgbClr val="EF6B1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67"/>
                <a:buFont typeface="Calibri"/>
                <a:buNone/>
              </a:pPr>
              <a:r>
                <a:t/>
              </a:r>
              <a:endParaRPr b="0" i="0" sz="1867" u="none" cap="none" strike="noStrike">
                <a:solidFill>
                  <a:srgbClr val="FFFFFF"/>
                </a:solidFill>
                <a:latin typeface="Arial"/>
                <a:ea typeface="Arial"/>
                <a:cs typeface="Arial"/>
                <a:sym typeface="Arial"/>
              </a:endParaRPr>
            </a:p>
          </p:txBody>
        </p:sp>
        <p:sp>
          <p:nvSpPr>
            <p:cNvPr id="81" name="Google Shape;81;p56"/>
            <p:cNvSpPr/>
            <p:nvPr/>
          </p:nvSpPr>
          <p:spPr>
            <a:xfrm>
              <a:off x="1142419" y="0"/>
              <a:ext cx="1096699" cy="181429"/>
            </a:xfrm>
            <a:prstGeom prst="rect">
              <a:avLst/>
            </a:prstGeom>
            <a:solidFill>
              <a:srgbClr val="AB37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67"/>
                <a:buFont typeface="Calibri"/>
                <a:buNone/>
              </a:pPr>
              <a:r>
                <a:t/>
              </a:r>
              <a:endParaRPr b="0" i="0" sz="1867" u="none" cap="none" strike="noStrike">
                <a:solidFill>
                  <a:srgbClr val="FFFFFF"/>
                </a:solidFill>
                <a:latin typeface="Arial"/>
                <a:ea typeface="Arial"/>
                <a:cs typeface="Arial"/>
                <a:sym typeface="Arial"/>
              </a:endParaRPr>
            </a:p>
          </p:txBody>
        </p:sp>
        <p:sp>
          <p:nvSpPr>
            <p:cNvPr id="82" name="Google Shape;82;p56"/>
            <p:cNvSpPr/>
            <p:nvPr/>
          </p:nvSpPr>
          <p:spPr>
            <a:xfrm>
              <a:off x="2239118" y="0"/>
              <a:ext cx="1096699" cy="181429"/>
            </a:xfrm>
            <a:prstGeom prst="rect">
              <a:avLst/>
            </a:prstGeom>
            <a:solidFill>
              <a:srgbClr val="94C8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67"/>
                <a:buFont typeface="Calibri"/>
                <a:buNone/>
              </a:pPr>
              <a:r>
                <a:t/>
              </a:r>
              <a:endParaRPr b="0" i="0" sz="1867" u="none" cap="none" strike="noStrike">
                <a:solidFill>
                  <a:srgbClr val="FFFFFF"/>
                </a:solidFill>
                <a:latin typeface="Arial"/>
                <a:ea typeface="Arial"/>
                <a:cs typeface="Arial"/>
                <a:sym typeface="Arial"/>
              </a:endParaRPr>
            </a:p>
          </p:txBody>
        </p:sp>
        <p:sp>
          <p:nvSpPr>
            <p:cNvPr id="83" name="Google Shape;83;p56"/>
            <p:cNvSpPr/>
            <p:nvPr/>
          </p:nvSpPr>
          <p:spPr>
            <a:xfrm>
              <a:off x="3335817" y="0"/>
              <a:ext cx="1096699" cy="181429"/>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67"/>
                <a:buFont typeface="Calibri"/>
                <a:buNone/>
              </a:pPr>
              <a:r>
                <a:t/>
              </a:r>
              <a:endParaRPr b="0" i="0" sz="1867" u="none" cap="none" strike="noStrike">
                <a:solidFill>
                  <a:srgbClr val="FFFFFF"/>
                </a:solidFill>
                <a:latin typeface="Arial"/>
                <a:ea typeface="Arial"/>
                <a:cs typeface="Arial"/>
                <a:sym typeface="Arial"/>
              </a:endParaRPr>
            </a:p>
          </p:txBody>
        </p:sp>
        <p:sp>
          <p:nvSpPr>
            <p:cNvPr id="84" name="Google Shape;84;p56"/>
            <p:cNvSpPr/>
            <p:nvPr/>
          </p:nvSpPr>
          <p:spPr>
            <a:xfrm>
              <a:off x="4432516" y="0"/>
              <a:ext cx="1096699" cy="181429"/>
            </a:xfrm>
            <a:prstGeom prst="rect">
              <a:avLst/>
            </a:prstGeom>
            <a:solidFill>
              <a:srgbClr val="675B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67"/>
                <a:buFont typeface="Calibri"/>
                <a:buNone/>
              </a:pPr>
              <a:r>
                <a:t/>
              </a:r>
              <a:endParaRPr b="0" i="0" sz="1867" u="none" cap="none" strike="noStrike">
                <a:solidFill>
                  <a:srgbClr val="FFFFFF"/>
                </a:solidFill>
                <a:latin typeface="Arial"/>
                <a:ea typeface="Arial"/>
                <a:cs typeface="Arial"/>
                <a:sym typeface="Arial"/>
              </a:endParaRPr>
            </a:p>
          </p:txBody>
        </p:sp>
        <p:sp>
          <p:nvSpPr>
            <p:cNvPr id="85" name="Google Shape;85;p56"/>
            <p:cNvSpPr/>
            <p:nvPr/>
          </p:nvSpPr>
          <p:spPr>
            <a:xfrm>
              <a:off x="5529215" y="0"/>
              <a:ext cx="1096699" cy="181429"/>
            </a:xfrm>
            <a:prstGeom prst="rect">
              <a:avLst/>
            </a:prstGeom>
            <a:solidFill>
              <a:srgbClr val="0097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67"/>
                <a:buFont typeface="Calibri"/>
                <a:buNone/>
              </a:pPr>
              <a:r>
                <a:t/>
              </a:r>
              <a:endParaRPr b="0" i="0" sz="1867" u="none" cap="none" strike="noStrike">
                <a:solidFill>
                  <a:srgbClr val="FFFFFF"/>
                </a:solidFill>
                <a:latin typeface="Arial"/>
                <a:ea typeface="Arial"/>
                <a:cs typeface="Arial"/>
                <a:sym typeface="Arial"/>
              </a:endParaRPr>
            </a:p>
          </p:txBody>
        </p:sp>
        <p:sp>
          <p:nvSpPr>
            <p:cNvPr id="86" name="Google Shape;86;p56"/>
            <p:cNvSpPr/>
            <p:nvPr/>
          </p:nvSpPr>
          <p:spPr>
            <a:xfrm>
              <a:off x="6625914" y="0"/>
              <a:ext cx="1096699" cy="181429"/>
            </a:xfrm>
            <a:prstGeom prst="rect">
              <a:avLst/>
            </a:prstGeom>
            <a:solidFill>
              <a:srgbClr val="C2B6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67"/>
                <a:buFont typeface="Calibri"/>
                <a:buNone/>
              </a:pPr>
              <a:r>
                <a:t/>
              </a:r>
              <a:endParaRPr b="0" i="0" sz="1867" u="none" cap="none" strike="noStrike">
                <a:solidFill>
                  <a:srgbClr val="FFFFFF"/>
                </a:solidFill>
                <a:latin typeface="Arial"/>
                <a:ea typeface="Arial"/>
                <a:cs typeface="Arial"/>
                <a:sym typeface="Arial"/>
              </a:endParaRPr>
            </a:p>
          </p:txBody>
        </p:sp>
        <p:sp>
          <p:nvSpPr>
            <p:cNvPr id="87" name="Google Shape;87;p56"/>
            <p:cNvSpPr/>
            <p:nvPr/>
          </p:nvSpPr>
          <p:spPr>
            <a:xfrm>
              <a:off x="7722613" y="0"/>
              <a:ext cx="1096699" cy="181429"/>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67"/>
                <a:buFont typeface="Calibri"/>
                <a:buNone/>
              </a:pPr>
              <a:r>
                <a:t/>
              </a:r>
              <a:endParaRPr b="0" i="0" sz="1867"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8" name="Shape 88"/>
        <p:cNvGrpSpPr/>
        <p:nvPr/>
      </p:nvGrpSpPr>
      <p:grpSpPr>
        <a:xfrm>
          <a:off x="0" y="0"/>
          <a:ext cx="0" cy="0"/>
          <a:chOff x="0" y="0"/>
          <a:chExt cx="0" cy="0"/>
        </a:xfrm>
      </p:grpSpPr>
      <p:sp>
        <p:nvSpPr>
          <p:cNvPr id="89" name="Google Shape;89;p57"/>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0" name="Google Shape;90;p57"/>
          <p:cNvGrpSpPr/>
          <p:nvPr/>
        </p:nvGrpSpPr>
        <p:grpSpPr>
          <a:xfrm>
            <a:off x="1107036" y="1588427"/>
            <a:ext cx="994316" cy="61102"/>
            <a:chOff x="4580561" y="2589004"/>
            <a:chExt cx="1064464" cy="25200"/>
          </a:xfrm>
        </p:grpSpPr>
        <p:sp>
          <p:nvSpPr>
            <p:cNvPr id="91" name="Google Shape;91;p57"/>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57"/>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3" name="Google Shape;93;p57"/>
          <p:cNvSpPr txBox="1"/>
          <p:nvPr>
            <p:ph type="title"/>
          </p:nvPr>
        </p:nvSpPr>
        <p:spPr>
          <a:xfrm>
            <a:off x="973333" y="1758200"/>
            <a:ext cx="4401300" cy="1842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500"/>
              <a:buNone/>
              <a:defRPr sz="3500">
                <a:latin typeface="Arial"/>
                <a:ea typeface="Arial"/>
                <a:cs typeface="Arial"/>
                <a:sym typeface="Arial"/>
              </a:defRPr>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94" name="Google Shape;94;p57"/>
          <p:cNvSpPr txBox="1"/>
          <p:nvPr>
            <p:ph idx="1" type="body"/>
          </p:nvPr>
        </p:nvSpPr>
        <p:spPr>
          <a:xfrm>
            <a:off x="961633" y="3708967"/>
            <a:ext cx="4401300" cy="21300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atin typeface="Arial"/>
                <a:ea typeface="Arial"/>
                <a:cs typeface="Arial"/>
                <a:sym typeface="Arial"/>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95" name="Google Shape;95;p57"/>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6" name="Shape 96"/>
        <p:cNvGrpSpPr/>
        <p:nvPr/>
      </p:nvGrpSpPr>
      <p:grpSpPr>
        <a:xfrm>
          <a:off x="0" y="0"/>
          <a:ext cx="0" cy="0"/>
          <a:chOff x="0" y="0"/>
          <a:chExt cx="0" cy="0"/>
        </a:xfrm>
      </p:grpSpPr>
      <p:sp>
        <p:nvSpPr>
          <p:cNvPr id="97" name="Google Shape;97;p58"/>
          <p:cNvSpPr txBox="1"/>
          <p:nvPr>
            <p:ph idx="1" type="body"/>
          </p:nvPr>
        </p:nvSpPr>
        <p:spPr>
          <a:xfrm>
            <a:off x="966600" y="5830068"/>
            <a:ext cx="10263300" cy="6141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2800"/>
              <a:buNone/>
              <a:defRPr>
                <a:latin typeface="Arial"/>
                <a:ea typeface="Arial"/>
                <a:cs typeface="Arial"/>
                <a:sym typeface="Arial"/>
              </a:defRPr>
            </a:lvl1pPr>
          </a:lstStyle>
          <a:p/>
        </p:txBody>
      </p:sp>
      <p:sp>
        <p:nvSpPr>
          <p:cNvPr id="98" name="Google Shape;98;p58"/>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sp>
        <p:nvSpPr>
          <p:cNvPr id="100" name="Google Shape;100;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4" name="Shape 104"/>
        <p:cNvGrpSpPr/>
        <p:nvPr/>
      </p:nvGrpSpPr>
      <p:grpSpPr>
        <a:xfrm>
          <a:off x="0" y="0"/>
          <a:ext cx="0" cy="0"/>
          <a:chOff x="0" y="0"/>
          <a:chExt cx="0" cy="0"/>
        </a:xfrm>
      </p:grpSpPr>
      <p:sp>
        <p:nvSpPr>
          <p:cNvPr id="105" name="Google Shape;105;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0" name="Shape 110"/>
        <p:cNvGrpSpPr/>
        <p:nvPr/>
      </p:nvGrpSpPr>
      <p:grpSpPr>
        <a:xfrm>
          <a:off x="0" y="0"/>
          <a:ext cx="0" cy="0"/>
          <a:chOff x="0" y="0"/>
          <a:chExt cx="0" cy="0"/>
        </a:xfrm>
      </p:grpSpPr>
      <p:sp>
        <p:nvSpPr>
          <p:cNvPr id="111" name="Google Shape;111;p6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6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3" name="Google Shape;113;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6" name="Shape 116"/>
        <p:cNvGrpSpPr/>
        <p:nvPr/>
      </p:nvGrpSpPr>
      <p:grpSpPr>
        <a:xfrm>
          <a:off x="0" y="0"/>
          <a:ext cx="0" cy="0"/>
          <a:chOff x="0" y="0"/>
          <a:chExt cx="0" cy="0"/>
        </a:xfrm>
      </p:grpSpPr>
      <p:sp>
        <p:nvSpPr>
          <p:cNvPr id="117" name="Google Shape;117;p6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6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atin typeface="Arial"/>
                <a:ea typeface="Arial"/>
                <a:cs typeface="Arial"/>
                <a:sym typeface="Aria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9" name="Google Shape;119;p6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6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atin typeface="Arial"/>
                <a:ea typeface="Arial"/>
                <a:cs typeface="Arial"/>
                <a:sym typeface="Aria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1" name="Google Shape;121;p6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5" name="Shape 125"/>
        <p:cNvGrpSpPr/>
        <p:nvPr/>
      </p:nvGrpSpPr>
      <p:grpSpPr>
        <a:xfrm>
          <a:off x="0" y="0"/>
          <a:ext cx="0" cy="0"/>
          <a:chOff x="0" y="0"/>
          <a:chExt cx="0" cy="0"/>
        </a:xfrm>
      </p:grpSpPr>
      <p:sp>
        <p:nvSpPr>
          <p:cNvPr id="126" name="Google Shape;126;p6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63"/>
          <p:cNvSpPr/>
          <p:nvPr>
            <p:ph idx="2" type="pic"/>
          </p:nvPr>
        </p:nvSpPr>
        <p:spPr>
          <a:xfrm>
            <a:off x="5183188" y="987425"/>
            <a:ext cx="6172200" cy="4873625"/>
          </a:xfrm>
          <a:prstGeom prst="rect">
            <a:avLst/>
          </a:prstGeom>
          <a:noFill/>
          <a:ln>
            <a:noFill/>
          </a:ln>
        </p:spPr>
      </p:sp>
      <p:sp>
        <p:nvSpPr>
          <p:cNvPr id="128" name="Google Shape;128;p6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atin typeface="Arial"/>
                <a:ea typeface="Arial"/>
                <a:cs typeface="Arial"/>
                <a:sym typeface="Aria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9" name="Google Shape;129;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2" name="Shape 132"/>
        <p:cNvGrpSpPr/>
        <p:nvPr/>
      </p:nvGrpSpPr>
      <p:grpSpPr>
        <a:xfrm>
          <a:off x="0" y="0"/>
          <a:ext cx="0" cy="0"/>
          <a:chOff x="0" y="0"/>
          <a:chExt cx="0" cy="0"/>
        </a:xfrm>
      </p:grpSpPr>
      <p:sp>
        <p:nvSpPr>
          <p:cNvPr id="133" name="Google Shape;133;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6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8" name="Shape 138"/>
        <p:cNvGrpSpPr/>
        <p:nvPr/>
      </p:nvGrpSpPr>
      <p:grpSpPr>
        <a:xfrm>
          <a:off x="0" y="0"/>
          <a:ext cx="0" cy="0"/>
          <a:chOff x="0" y="0"/>
          <a:chExt cx="0" cy="0"/>
        </a:xfrm>
      </p:grpSpPr>
      <p:sp>
        <p:nvSpPr>
          <p:cNvPr id="139" name="Google Shape;139;p6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6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1" name="Shape 21"/>
        <p:cNvGrpSpPr/>
        <p:nvPr/>
      </p:nvGrpSpPr>
      <p:grpSpPr>
        <a:xfrm>
          <a:off x="0" y="0"/>
          <a:ext cx="0" cy="0"/>
          <a:chOff x="0" y="0"/>
          <a:chExt cx="0" cy="0"/>
        </a:xfrm>
      </p:grpSpPr>
      <p:sp>
        <p:nvSpPr>
          <p:cNvPr id="22" name="Google Shape;22;p48"/>
          <p:cNvSpPr txBox="1"/>
          <p:nvPr>
            <p:ph type="title"/>
          </p:nvPr>
        </p:nvSpPr>
        <p:spPr>
          <a:xfrm>
            <a:off x="1125900" y="563333"/>
            <a:ext cx="4302400" cy="114320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8"/>
          <p:cNvSpPr txBox="1"/>
          <p:nvPr>
            <p:ph idx="1" type="body"/>
          </p:nvPr>
        </p:nvSpPr>
        <p:spPr>
          <a:xfrm>
            <a:off x="1125900" y="2115099"/>
            <a:ext cx="7962000" cy="4198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0"/>
              </a:spcBef>
              <a:spcAft>
                <a:spcPts val="0"/>
              </a:spcAft>
              <a:buClr>
                <a:srgbClr val="AB371D"/>
              </a:buClr>
              <a:buSzPts val="1800"/>
              <a:buFont typeface="Arial"/>
              <a:buChar char="•"/>
              <a:defRPr>
                <a:latin typeface="Arial"/>
                <a:ea typeface="Arial"/>
                <a:cs typeface="Arial"/>
                <a:sym typeface="Arial"/>
              </a:defRPr>
            </a:lvl1pPr>
            <a:lvl2pPr indent="-342900" lvl="1" marL="914400" algn="l">
              <a:lnSpc>
                <a:spcPct val="90000"/>
              </a:lnSpc>
              <a:spcBef>
                <a:spcPts val="0"/>
              </a:spcBef>
              <a:spcAft>
                <a:spcPts val="0"/>
              </a:spcAft>
              <a:buClr>
                <a:srgbClr val="AB371D"/>
              </a:buClr>
              <a:buSzPts val="1800"/>
              <a:buFont typeface="Arial"/>
              <a:buChar char="•"/>
              <a:defRPr/>
            </a:lvl2pPr>
            <a:lvl3pPr indent="-342900" lvl="2" marL="1371600" algn="l">
              <a:lnSpc>
                <a:spcPct val="90000"/>
              </a:lnSpc>
              <a:spcBef>
                <a:spcPts val="0"/>
              </a:spcBef>
              <a:spcAft>
                <a:spcPts val="0"/>
              </a:spcAft>
              <a:buClr>
                <a:srgbClr val="AB371D"/>
              </a:buClr>
              <a:buSzPts val="1800"/>
              <a:buFont typeface="Arial"/>
              <a:buChar char="•"/>
              <a:defRPr/>
            </a:lvl3pPr>
            <a:lvl4pPr indent="-342900" lvl="3" marL="1828800" algn="l">
              <a:lnSpc>
                <a:spcPct val="90000"/>
              </a:lnSpc>
              <a:spcBef>
                <a:spcPts val="0"/>
              </a:spcBef>
              <a:spcAft>
                <a:spcPts val="0"/>
              </a:spcAft>
              <a:buClr>
                <a:srgbClr val="AB371D"/>
              </a:buClr>
              <a:buSzPts val="1800"/>
              <a:buFont typeface="Arial"/>
              <a:buChar char="•"/>
              <a:defRPr/>
            </a:lvl4pPr>
            <a:lvl5pPr indent="-342900" lvl="4" marL="2286000" algn="l">
              <a:lnSpc>
                <a:spcPct val="90000"/>
              </a:lnSpc>
              <a:spcBef>
                <a:spcPts val="0"/>
              </a:spcBef>
              <a:spcAft>
                <a:spcPts val="0"/>
              </a:spcAft>
              <a:buClr>
                <a:srgbClr val="AB371D"/>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8"/>
          <p:cNvSpPr/>
          <p:nvPr/>
        </p:nvSpPr>
        <p:spPr>
          <a:xfrm>
            <a:off x="772000" y="772000"/>
            <a:ext cx="72401" cy="900801"/>
          </a:xfrm>
          <a:prstGeom prst="rect">
            <a:avLst/>
          </a:prstGeom>
          <a:solidFill>
            <a:srgbClr val="AB371D"/>
          </a:solidFill>
          <a:ln>
            <a:noFill/>
          </a:ln>
        </p:spPr>
        <p:txBody>
          <a:bodyPr anchorCtr="0" anchor="ctr" bIns="45700" lIns="60950" spcFirstLastPara="1" rIns="60950"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25" name="Google Shape;25;p48"/>
          <p:cNvGrpSpPr/>
          <p:nvPr/>
        </p:nvGrpSpPr>
        <p:grpSpPr>
          <a:xfrm>
            <a:off x="12108210" y="242"/>
            <a:ext cx="180942" cy="6888484"/>
            <a:chOff x="-1" y="-1"/>
            <a:chExt cx="135706" cy="5166361"/>
          </a:xfrm>
        </p:grpSpPr>
        <p:sp>
          <p:nvSpPr>
            <p:cNvPr id="26" name="Google Shape;26;p48"/>
            <p:cNvSpPr/>
            <p:nvPr/>
          </p:nvSpPr>
          <p:spPr>
            <a:xfrm rot="5400000">
              <a:off x="-266763" y="266762"/>
              <a:ext cx="669231" cy="135706"/>
            </a:xfrm>
            <a:prstGeom prst="rect">
              <a:avLst/>
            </a:prstGeom>
            <a:solidFill>
              <a:srgbClr val="EF6B1A"/>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 name="Google Shape;27;p48"/>
            <p:cNvSpPr/>
            <p:nvPr/>
          </p:nvSpPr>
          <p:spPr>
            <a:xfrm rot="5400000">
              <a:off x="-253372" y="922600"/>
              <a:ext cx="642449" cy="135706"/>
            </a:xfrm>
            <a:prstGeom prst="rect">
              <a:avLst/>
            </a:prstGeom>
            <a:solidFill>
              <a:srgbClr val="AB371D"/>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8" name="Google Shape;28;p48"/>
            <p:cNvSpPr/>
            <p:nvPr/>
          </p:nvSpPr>
          <p:spPr>
            <a:xfrm rot="5400000">
              <a:off x="-253372" y="1565048"/>
              <a:ext cx="642449" cy="135706"/>
            </a:xfrm>
            <a:prstGeom prst="rect">
              <a:avLst/>
            </a:prstGeom>
            <a:solidFill>
              <a:srgbClr val="94C84B"/>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9" name="Google Shape;29;p48"/>
            <p:cNvSpPr/>
            <p:nvPr/>
          </p:nvSpPr>
          <p:spPr>
            <a:xfrm rot="5400000">
              <a:off x="-253372" y="2207495"/>
              <a:ext cx="642449" cy="135706"/>
            </a:xfrm>
            <a:prstGeom prst="rect">
              <a:avLst/>
            </a:prstGeom>
            <a:solidFill>
              <a:srgbClr val="537D2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0" name="Google Shape;30;p48"/>
            <p:cNvSpPr/>
            <p:nvPr/>
          </p:nvSpPr>
          <p:spPr>
            <a:xfrm rot="5400000">
              <a:off x="-253372" y="2849942"/>
              <a:ext cx="642449" cy="135706"/>
            </a:xfrm>
            <a:prstGeom prst="rect">
              <a:avLst/>
            </a:prstGeom>
            <a:solidFill>
              <a:srgbClr val="675B5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1" name="Google Shape;31;p48"/>
            <p:cNvSpPr/>
            <p:nvPr/>
          </p:nvSpPr>
          <p:spPr>
            <a:xfrm rot="5400000">
              <a:off x="-253372" y="3492389"/>
              <a:ext cx="642449" cy="135706"/>
            </a:xfrm>
            <a:prstGeom prst="rect">
              <a:avLst/>
            </a:prstGeom>
            <a:solidFill>
              <a:srgbClr val="0097C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2" name="Google Shape;32;p48"/>
            <p:cNvSpPr/>
            <p:nvPr/>
          </p:nvSpPr>
          <p:spPr>
            <a:xfrm rot="5400000">
              <a:off x="-253372" y="4134836"/>
              <a:ext cx="642449" cy="135706"/>
            </a:xfrm>
            <a:prstGeom prst="rect">
              <a:avLst/>
            </a:prstGeom>
            <a:solidFill>
              <a:srgbClr val="C2B6A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3" name="Google Shape;33;p48"/>
            <p:cNvSpPr/>
            <p:nvPr/>
          </p:nvSpPr>
          <p:spPr>
            <a:xfrm rot="5400000">
              <a:off x="-253372" y="4777283"/>
              <a:ext cx="642449" cy="135706"/>
            </a:xfrm>
            <a:prstGeom prst="rect">
              <a:avLst/>
            </a:prstGeom>
            <a:solidFill>
              <a:srgbClr val="537D2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34" name="Google Shape;3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and Text">
  <p:cSld name="One Photo and Text">
    <p:spTree>
      <p:nvGrpSpPr>
        <p:cNvPr id="144" name="Shape 144"/>
        <p:cNvGrpSpPr/>
        <p:nvPr/>
      </p:nvGrpSpPr>
      <p:grpSpPr>
        <a:xfrm>
          <a:off x="0" y="0"/>
          <a:ext cx="0" cy="0"/>
          <a:chOff x="0" y="0"/>
          <a:chExt cx="0" cy="0"/>
        </a:xfrm>
      </p:grpSpPr>
      <p:sp>
        <p:nvSpPr>
          <p:cNvPr id="145" name="Google Shape;145;p66"/>
          <p:cNvSpPr/>
          <p:nvPr/>
        </p:nvSpPr>
        <p:spPr>
          <a:xfrm rot="10800000">
            <a:off x="10697530" y="-361708"/>
            <a:ext cx="1262700" cy="1262700"/>
          </a:xfrm>
          <a:prstGeom prst="pie">
            <a:avLst>
              <a:gd fmla="val 10800000" name="adj1"/>
              <a:gd fmla="val 16200000" name="adj2"/>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6" name="Google Shape;146;p66"/>
          <p:cNvSpPr/>
          <p:nvPr/>
        </p:nvSpPr>
        <p:spPr>
          <a:xfrm rot="5400000">
            <a:off x="137121" y="1187399"/>
            <a:ext cx="2643000" cy="2917500"/>
          </a:xfrm>
          <a:prstGeom prst="rect">
            <a:avLst/>
          </a:prstGeom>
          <a:gradFill>
            <a:gsLst>
              <a:gs pos="0">
                <a:schemeClr val="accent1"/>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47" name="Google Shape;147;p66"/>
          <p:cNvPicPr preferRelativeResize="0"/>
          <p:nvPr/>
        </p:nvPicPr>
        <p:blipFill rotWithShape="1">
          <a:blip r:embed="rId2">
            <a:alphaModFix/>
          </a:blip>
          <a:srcRect b="0" l="0" r="0" t="0"/>
          <a:stretch/>
        </p:blipFill>
        <p:spPr>
          <a:xfrm>
            <a:off x="198309" y="6071016"/>
            <a:ext cx="783108" cy="62090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1" showMasterSp="0">
  <p:cSld name="Title + 1 column">
    <p:spTree>
      <p:nvGrpSpPr>
        <p:cNvPr id="148" name="Shape 148"/>
        <p:cNvGrpSpPr/>
        <p:nvPr/>
      </p:nvGrpSpPr>
      <p:grpSpPr>
        <a:xfrm>
          <a:off x="0" y="0"/>
          <a:ext cx="0" cy="0"/>
          <a:chOff x="0" y="0"/>
          <a:chExt cx="0" cy="0"/>
        </a:xfrm>
      </p:grpSpPr>
      <p:sp>
        <p:nvSpPr>
          <p:cNvPr id="149" name="Google Shape;149;p67"/>
          <p:cNvSpPr txBox="1"/>
          <p:nvPr>
            <p:ph type="title"/>
          </p:nvPr>
        </p:nvSpPr>
        <p:spPr>
          <a:xfrm>
            <a:off x="1125900" y="563332"/>
            <a:ext cx="4302300" cy="1143300"/>
          </a:xfrm>
          <a:prstGeom prst="rect">
            <a:avLst/>
          </a:prstGeom>
          <a:noFill/>
          <a:ln>
            <a:noFill/>
          </a:ln>
        </p:spPr>
        <p:txBody>
          <a:bodyPr anchorCtr="0" anchor="t" bIns="121875" lIns="121875" spcFirstLastPara="1" rIns="121875" wrap="square" tIns="121875">
            <a:normAutofit/>
          </a:bodyPr>
          <a:lstStyle>
            <a:lvl1pPr lvl="0" algn="l">
              <a:lnSpc>
                <a:spcPct val="100000"/>
              </a:lnSpc>
              <a:spcBef>
                <a:spcPts val="0"/>
              </a:spcBef>
              <a:spcAft>
                <a:spcPts val="0"/>
              </a:spcAft>
              <a:buClr>
                <a:srgbClr val="000000"/>
              </a:buClr>
              <a:buSzPts val="2400"/>
              <a:buNone/>
              <a:defRPr>
                <a:latin typeface="Arial"/>
                <a:ea typeface="Arial"/>
                <a:cs typeface="Arial"/>
                <a:sym typeface="Arial"/>
              </a:defRPr>
            </a:lvl1pPr>
            <a:lvl2pPr lvl="1" algn="l">
              <a:lnSpc>
                <a:spcPct val="100000"/>
              </a:lnSpc>
              <a:spcBef>
                <a:spcPts val="0"/>
              </a:spcBef>
              <a:spcAft>
                <a:spcPts val="0"/>
              </a:spcAft>
              <a:buClr>
                <a:srgbClr val="000000"/>
              </a:buClr>
              <a:buSzPts val="2400"/>
              <a:buNone/>
              <a:defRPr/>
            </a:lvl2pPr>
            <a:lvl3pPr lvl="2" algn="l">
              <a:lnSpc>
                <a:spcPct val="100000"/>
              </a:lnSpc>
              <a:spcBef>
                <a:spcPts val="0"/>
              </a:spcBef>
              <a:spcAft>
                <a:spcPts val="0"/>
              </a:spcAft>
              <a:buClr>
                <a:srgbClr val="000000"/>
              </a:buClr>
              <a:buSzPts val="2400"/>
              <a:buNone/>
              <a:defRPr/>
            </a:lvl3pPr>
            <a:lvl4pPr lvl="3" algn="l">
              <a:lnSpc>
                <a:spcPct val="100000"/>
              </a:lnSpc>
              <a:spcBef>
                <a:spcPts val="0"/>
              </a:spcBef>
              <a:spcAft>
                <a:spcPts val="0"/>
              </a:spcAft>
              <a:buClr>
                <a:srgbClr val="000000"/>
              </a:buClr>
              <a:buSzPts val="2400"/>
              <a:buNone/>
              <a:defRPr/>
            </a:lvl4pPr>
            <a:lvl5pPr lvl="4" algn="l">
              <a:lnSpc>
                <a:spcPct val="100000"/>
              </a:lnSpc>
              <a:spcBef>
                <a:spcPts val="0"/>
              </a:spcBef>
              <a:spcAft>
                <a:spcPts val="0"/>
              </a:spcAft>
              <a:buClr>
                <a:srgbClr val="000000"/>
              </a:buClr>
              <a:buSzPts val="2400"/>
              <a:buNone/>
              <a:defRPr/>
            </a:lvl5pPr>
            <a:lvl6pPr lvl="5" algn="l">
              <a:lnSpc>
                <a:spcPct val="100000"/>
              </a:lnSpc>
              <a:spcBef>
                <a:spcPts val="0"/>
              </a:spcBef>
              <a:spcAft>
                <a:spcPts val="0"/>
              </a:spcAft>
              <a:buClr>
                <a:srgbClr val="000000"/>
              </a:buClr>
              <a:buSzPts val="2400"/>
              <a:buNone/>
              <a:defRPr/>
            </a:lvl6pPr>
            <a:lvl7pPr lvl="6" algn="l">
              <a:lnSpc>
                <a:spcPct val="100000"/>
              </a:lnSpc>
              <a:spcBef>
                <a:spcPts val="0"/>
              </a:spcBef>
              <a:spcAft>
                <a:spcPts val="0"/>
              </a:spcAft>
              <a:buClr>
                <a:srgbClr val="000000"/>
              </a:buClr>
              <a:buSzPts val="2400"/>
              <a:buNone/>
              <a:defRPr/>
            </a:lvl7pPr>
            <a:lvl8pPr lvl="7" algn="l">
              <a:lnSpc>
                <a:spcPct val="100000"/>
              </a:lnSpc>
              <a:spcBef>
                <a:spcPts val="0"/>
              </a:spcBef>
              <a:spcAft>
                <a:spcPts val="0"/>
              </a:spcAft>
              <a:buClr>
                <a:srgbClr val="000000"/>
              </a:buClr>
              <a:buSzPts val="2400"/>
              <a:buNone/>
              <a:defRPr/>
            </a:lvl8pPr>
            <a:lvl9pPr lvl="8" algn="l">
              <a:lnSpc>
                <a:spcPct val="100000"/>
              </a:lnSpc>
              <a:spcBef>
                <a:spcPts val="0"/>
              </a:spcBef>
              <a:spcAft>
                <a:spcPts val="0"/>
              </a:spcAft>
              <a:buClr>
                <a:srgbClr val="000000"/>
              </a:buClr>
              <a:buSzPts val="2400"/>
              <a:buNone/>
              <a:defRPr/>
            </a:lvl9pPr>
          </a:lstStyle>
          <a:p/>
        </p:txBody>
      </p:sp>
      <p:sp>
        <p:nvSpPr>
          <p:cNvPr id="150" name="Google Shape;150;p67"/>
          <p:cNvSpPr txBox="1"/>
          <p:nvPr>
            <p:ph idx="1" type="body"/>
          </p:nvPr>
        </p:nvSpPr>
        <p:spPr>
          <a:xfrm>
            <a:off x="1125900" y="2115099"/>
            <a:ext cx="7962000" cy="4197900"/>
          </a:xfrm>
          <a:prstGeom prst="rect">
            <a:avLst/>
          </a:prstGeom>
          <a:noFill/>
          <a:ln>
            <a:noFill/>
          </a:ln>
        </p:spPr>
        <p:txBody>
          <a:bodyPr anchorCtr="0" anchor="t" bIns="121875" lIns="121875" spcFirstLastPara="1" rIns="121875" wrap="square" tIns="121875">
            <a:normAutofit/>
          </a:bodyPr>
          <a:lstStyle>
            <a:lvl1pPr indent="-381000" lvl="0" marL="457200" algn="l">
              <a:lnSpc>
                <a:spcPct val="100000"/>
              </a:lnSpc>
              <a:spcBef>
                <a:spcPts val="0"/>
              </a:spcBef>
              <a:spcAft>
                <a:spcPts val="0"/>
              </a:spcAft>
              <a:buClr>
                <a:srgbClr val="AB371D"/>
              </a:buClr>
              <a:buSzPts val="2400"/>
              <a:buFont typeface="Arial"/>
              <a:buChar char="•"/>
              <a:defRPr>
                <a:latin typeface="Arial"/>
                <a:ea typeface="Arial"/>
                <a:cs typeface="Arial"/>
                <a:sym typeface="Arial"/>
              </a:defRPr>
            </a:lvl1pPr>
            <a:lvl2pPr indent="-381000" lvl="1" marL="914400" algn="l">
              <a:lnSpc>
                <a:spcPct val="100000"/>
              </a:lnSpc>
              <a:spcBef>
                <a:spcPts val="0"/>
              </a:spcBef>
              <a:spcAft>
                <a:spcPts val="0"/>
              </a:spcAft>
              <a:buClr>
                <a:srgbClr val="AB371D"/>
              </a:buClr>
              <a:buSzPts val="2400"/>
              <a:buFont typeface="Arial"/>
              <a:buChar char="▫"/>
              <a:defRPr/>
            </a:lvl2pPr>
            <a:lvl3pPr indent="-381000" lvl="2" marL="1371600" algn="l">
              <a:lnSpc>
                <a:spcPct val="100000"/>
              </a:lnSpc>
              <a:spcBef>
                <a:spcPts val="0"/>
              </a:spcBef>
              <a:spcAft>
                <a:spcPts val="0"/>
              </a:spcAft>
              <a:buClr>
                <a:srgbClr val="AB371D"/>
              </a:buClr>
              <a:buSzPts val="2400"/>
              <a:buFont typeface="Arial"/>
              <a:buChar char="▸"/>
              <a:defRPr/>
            </a:lvl3pPr>
            <a:lvl4pPr indent="-381000" lvl="3" marL="1828800" algn="l">
              <a:lnSpc>
                <a:spcPct val="100000"/>
              </a:lnSpc>
              <a:spcBef>
                <a:spcPts val="0"/>
              </a:spcBef>
              <a:spcAft>
                <a:spcPts val="0"/>
              </a:spcAft>
              <a:buClr>
                <a:srgbClr val="AB371D"/>
              </a:buClr>
              <a:buSzPts val="2400"/>
              <a:buFont typeface="Arial"/>
              <a:buChar char="▹"/>
              <a:defRPr/>
            </a:lvl4pPr>
            <a:lvl5pPr indent="-381000" lvl="4" marL="2286000" algn="l">
              <a:lnSpc>
                <a:spcPct val="100000"/>
              </a:lnSpc>
              <a:spcBef>
                <a:spcPts val="0"/>
              </a:spcBef>
              <a:spcAft>
                <a:spcPts val="0"/>
              </a:spcAft>
              <a:buClr>
                <a:srgbClr val="AB371D"/>
              </a:buClr>
              <a:buSzPts val="2400"/>
              <a:buFont typeface="Arial"/>
              <a:buChar char="▹"/>
              <a:defRPr/>
            </a:lvl5pPr>
            <a:lvl6pPr indent="-381000" lvl="5" marL="2743200" algn="l">
              <a:lnSpc>
                <a:spcPct val="100000"/>
              </a:lnSpc>
              <a:spcBef>
                <a:spcPts val="800"/>
              </a:spcBef>
              <a:spcAft>
                <a:spcPts val="0"/>
              </a:spcAft>
              <a:buSzPts val="2400"/>
              <a:buChar char="▹"/>
              <a:defRPr/>
            </a:lvl6pPr>
            <a:lvl7pPr indent="-381000" lvl="6" marL="3200400" algn="l">
              <a:lnSpc>
                <a:spcPct val="100000"/>
              </a:lnSpc>
              <a:spcBef>
                <a:spcPts val="800"/>
              </a:spcBef>
              <a:spcAft>
                <a:spcPts val="0"/>
              </a:spcAft>
              <a:buSzPts val="2400"/>
              <a:buChar char="▹"/>
              <a:defRPr/>
            </a:lvl7pPr>
            <a:lvl8pPr indent="-381000" lvl="7" marL="3657600" algn="l">
              <a:lnSpc>
                <a:spcPct val="100000"/>
              </a:lnSpc>
              <a:spcBef>
                <a:spcPts val="800"/>
              </a:spcBef>
              <a:spcAft>
                <a:spcPts val="0"/>
              </a:spcAft>
              <a:buSzPts val="2400"/>
              <a:buChar char="▹"/>
              <a:defRPr/>
            </a:lvl8pPr>
            <a:lvl9pPr indent="-381000" lvl="8" marL="4114800" algn="l">
              <a:lnSpc>
                <a:spcPct val="100000"/>
              </a:lnSpc>
              <a:spcBef>
                <a:spcPts val="800"/>
              </a:spcBef>
              <a:spcAft>
                <a:spcPts val="0"/>
              </a:spcAft>
              <a:buSzPts val="2400"/>
              <a:buChar char="▹"/>
              <a:defRPr/>
            </a:lvl9pPr>
          </a:lstStyle>
          <a:p/>
        </p:txBody>
      </p:sp>
      <p:sp>
        <p:nvSpPr>
          <p:cNvPr id="151" name="Google Shape;151;p67"/>
          <p:cNvSpPr/>
          <p:nvPr/>
        </p:nvSpPr>
        <p:spPr>
          <a:xfrm>
            <a:off x="771999" y="771999"/>
            <a:ext cx="72300" cy="900900"/>
          </a:xfrm>
          <a:prstGeom prst="rect">
            <a:avLst/>
          </a:prstGeom>
          <a:solidFill>
            <a:srgbClr val="AB371D"/>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152" name="Google Shape;152;p67"/>
          <p:cNvGrpSpPr/>
          <p:nvPr/>
        </p:nvGrpSpPr>
        <p:grpSpPr>
          <a:xfrm>
            <a:off x="12108350" y="238"/>
            <a:ext cx="180795" cy="6888109"/>
            <a:chOff x="106" y="0"/>
            <a:chExt cx="135600" cy="5166211"/>
          </a:xfrm>
        </p:grpSpPr>
        <p:sp>
          <p:nvSpPr>
            <p:cNvPr id="153" name="Google Shape;153;p67"/>
            <p:cNvSpPr/>
            <p:nvPr/>
          </p:nvSpPr>
          <p:spPr>
            <a:xfrm rot="5400000">
              <a:off x="-266744" y="266850"/>
              <a:ext cx="669300" cy="135600"/>
            </a:xfrm>
            <a:prstGeom prst="rect">
              <a:avLst/>
            </a:prstGeom>
            <a:solidFill>
              <a:srgbClr val="EF6B1A"/>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 name="Google Shape;154;p67"/>
            <p:cNvSpPr/>
            <p:nvPr/>
          </p:nvSpPr>
          <p:spPr>
            <a:xfrm rot="5400000">
              <a:off x="-253244" y="922579"/>
              <a:ext cx="642300" cy="135600"/>
            </a:xfrm>
            <a:prstGeom prst="rect">
              <a:avLst/>
            </a:prstGeom>
            <a:solidFill>
              <a:srgbClr val="AB371D"/>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 name="Google Shape;155;p67"/>
            <p:cNvSpPr/>
            <p:nvPr/>
          </p:nvSpPr>
          <p:spPr>
            <a:xfrm rot="5400000">
              <a:off x="-253244" y="1565026"/>
              <a:ext cx="642300" cy="135600"/>
            </a:xfrm>
            <a:prstGeom prst="rect">
              <a:avLst/>
            </a:prstGeom>
            <a:solidFill>
              <a:srgbClr val="94C84B"/>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6" name="Google Shape;156;p67"/>
            <p:cNvSpPr/>
            <p:nvPr/>
          </p:nvSpPr>
          <p:spPr>
            <a:xfrm rot="5400000">
              <a:off x="-253244" y="2207473"/>
              <a:ext cx="642300" cy="135600"/>
            </a:xfrm>
            <a:prstGeom prst="rect">
              <a:avLst/>
            </a:prstGeom>
            <a:solidFill>
              <a:srgbClr val="537D2F"/>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7" name="Google Shape;157;p67"/>
            <p:cNvSpPr/>
            <p:nvPr/>
          </p:nvSpPr>
          <p:spPr>
            <a:xfrm rot="5400000">
              <a:off x="-253244" y="2849921"/>
              <a:ext cx="642300" cy="135600"/>
            </a:xfrm>
            <a:prstGeom prst="rect">
              <a:avLst/>
            </a:prstGeom>
            <a:solidFill>
              <a:srgbClr val="675B54"/>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8" name="Google Shape;158;p67"/>
            <p:cNvSpPr/>
            <p:nvPr/>
          </p:nvSpPr>
          <p:spPr>
            <a:xfrm rot="5400000">
              <a:off x="-253244" y="3492368"/>
              <a:ext cx="642300" cy="135600"/>
            </a:xfrm>
            <a:prstGeom prst="rect">
              <a:avLst/>
            </a:prstGeom>
            <a:solidFill>
              <a:srgbClr val="0097C4"/>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9" name="Google Shape;159;p67"/>
            <p:cNvSpPr/>
            <p:nvPr/>
          </p:nvSpPr>
          <p:spPr>
            <a:xfrm rot="5400000">
              <a:off x="-253244" y="4134814"/>
              <a:ext cx="642300" cy="135600"/>
            </a:xfrm>
            <a:prstGeom prst="rect">
              <a:avLst/>
            </a:prstGeom>
            <a:solidFill>
              <a:srgbClr val="C2B6AC"/>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 name="Google Shape;160;p67"/>
            <p:cNvSpPr/>
            <p:nvPr/>
          </p:nvSpPr>
          <p:spPr>
            <a:xfrm rot="5400000">
              <a:off x="-253244" y="4777261"/>
              <a:ext cx="642300" cy="135600"/>
            </a:xfrm>
            <a:prstGeom prst="rect">
              <a:avLst/>
            </a:prstGeom>
            <a:solidFill>
              <a:srgbClr val="537D2F"/>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61" name="Google Shape;161;p67"/>
          <p:cNvSpPr txBox="1"/>
          <p:nvPr>
            <p:ph idx="12" type="sldNum"/>
          </p:nvPr>
        </p:nvSpPr>
        <p:spPr>
          <a:xfrm>
            <a:off x="5892800" y="6170083"/>
            <a:ext cx="2844900" cy="369300"/>
          </a:xfrm>
          <a:prstGeom prst="rect">
            <a:avLst/>
          </a:prstGeom>
          <a:noFill/>
          <a:ln>
            <a:noFill/>
          </a:ln>
        </p:spPr>
        <p:txBody>
          <a:bodyPr anchorCtr="0" anchor="ctr" bIns="60925" lIns="60925" spcFirstLastPara="1" rIns="60925" wrap="square" tIns="60925">
            <a:sp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Slide A">
  <p:cSld name="New Section Slide A">
    <p:bg>
      <p:bgPr>
        <a:blipFill>
          <a:blip r:embed="rId2">
            <a:alphaModFix/>
          </a:blip>
          <a:stretch>
            <a:fillRect/>
          </a:stretch>
        </a:blipFill>
      </p:bgPr>
    </p:bg>
    <p:spTree>
      <p:nvGrpSpPr>
        <p:cNvPr id="162" name="Shape 162"/>
        <p:cNvGrpSpPr/>
        <p:nvPr/>
      </p:nvGrpSpPr>
      <p:grpSpPr>
        <a:xfrm>
          <a:off x="0" y="0"/>
          <a:ext cx="0" cy="0"/>
          <a:chOff x="0" y="0"/>
          <a:chExt cx="0" cy="0"/>
        </a:xfrm>
      </p:grpSpPr>
      <p:sp>
        <p:nvSpPr>
          <p:cNvPr id="163" name="Google Shape;163;p68"/>
          <p:cNvSpPr txBox="1"/>
          <p:nvPr>
            <p:ph type="ctrTitle"/>
          </p:nvPr>
        </p:nvSpPr>
        <p:spPr>
          <a:xfrm>
            <a:off x="1524000" y="1854201"/>
            <a:ext cx="9144000" cy="9741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SzPts val="1400"/>
              <a:buNone/>
              <a:defRPr b="1" sz="4000">
                <a:solidFill>
                  <a:schemeClr val="lt1"/>
                </a:solidFill>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64" name="Google Shape;164;p68"/>
          <p:cNvSpPr txBox="1"/>
          <p:nvPr>
            <p:ph idx="1" type="subTitle"/>
          </p:nvPr>
        </p:nvSpPr>
        <p:spPr>
          <a:xfrm>
            <a:off x="1524000" y="2828320"/>
            <a:ext cx="9144000" cy="1655700"/>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SzPts val="2400"/>
              <a:buNone/>
              <a:defRPr sz="2400">
                <a:solidFill>
                  <a:srgbClr val="58595A"/>
                </a:solidFill>
                <a:latin typeface="Arial"/>
                <a:ea typeface="Arial"/>
                <a:cs typeface="Arial"/>
                <a:sym typeface="Aria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5" name="Google Shape;165;p68"/>
          <p:cNvSpPr txBox="1"/>
          <p:nvPr>
            <p:ph idx="12" type="sldNum"/>
          </p:nvPr>
        </p:nvSpPr>
        <p:spPr>
          <a:xfrm>
            <a:off x="8693150" y="6273800"/>
            <a:ext cx="17400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A">
  <p:cSld name="Blank - A">
    <p:spTree>
      <p:nvGrpSpPr>
        <p:cNvPr id="166" name="Shape 166"/>
        <p:cNvGrpSpPr/>
        <p:nvPr/>
      </p:nvGrpSpPr>
      <p:grpSpPr>
        <a:xfrm>
          <a:off x="0" y="0"/>
          <a:ext cx="0" cy="0"/>
          <a:chOff x="0" y="0"/>
          <a:chExt cx="0" cy="0"/>
        </a:xfrm>
      </p:grpSpPr>
      <p:sp>
        <p:nvSpPr>
          <p:cNvPr id="167" name="Google Shape;167;p69"/>
          <p:cNvSpPr txBox="1"/>
          <p:nvPr>
            <p:ph idx="12" type="sldNum"/>
          </p:nvPr>
        </p:nvSpPr>
        <p:spPr>
          <a:xfrm>
            <a:off x="8693150" y="6273800"/>
            <a:ext cx="17400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C3983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5" name="Shape 35"/>
        <p:cNvGrpSpPr/>
        <p:nvPr/>
      </p:nvGrpSpPr>
      <p:grpSpPr>
        <a:xfrm>
          <a:off x="0" y="0"/>
          <a:ext cx="0" cy="0"/>
          <a:chOff x="0" y="0"/>
          <a:chExt cx="0" cy="0"/>
        </a:xfrm>
      </p:grpSpPr>
      <p:sp>
        <p:nvSpPr>
          <p:cNvPr id="36" name="Google Shape;36;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atin typeface="Arial"/>
                <a:ea typeface="Arial"/>
                <a:cs typeface="Arial"/>
                <a:sym typeface="Arial"/>
              </a:defRPr>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8" name="Google Shape;38;p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atin typeface="Arial"/>
                <a:ea typeface="Arial"/>
                <a:cs typeface="Arial"/>
                <a:sym typeface="Aria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 name="Google Shape;39;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42" name="Shape 42"/>
        <p:cNvGrpSpPr/>
        <p:nvPr/>
      </p:nvGrpSpPr>
      <p:grpSpPr>
        <a:xfrm>
          <a:off x="0" y="0"/>
          <a:ext cx="0" cy="0"/>
          <a:chOff x="0" y="0"/>
          <a:chExt cx="0" cy="0"/>
        </a:xfrm>
      </p:grpSpPr>
      <p:sp>
        <p:nvSpPr>
          <p:cNvPr id="43" name="Google Shape;43;p50"/>
          <p:cNvSpPr txBox="1"/>
          <p:nvPr>
            <p:ph idx="12" type="sldNum"/>
          </p:nvPr>
        </p:nvSpPr>
        <p:spPr>
          <a:xfrm>
            <a:off x="5892800" y="6170083"/>
            <a:ext cx="2844900" cy="369300"/>
          </a:xfrm>
          <a:prstGeom prst="rect">
            <a:avLst/>
          </a:prstGeom>
          <a:noFill/>
          <a:ln>
            <a:noFill/>
          </a:ln>
        </p:spPr>
        <p:txBody>
          <a:bodyPr anchorCtr="0" anchor="ctr" bIns="60925" lIns="60925" spcFirstLastPara="1" rIns="60925" wrap="square" tIns="60925">
            <a:spAutoFit/>
          </a:bodyPr>
          <a:lstStyle>
            <a:lvl1pPr indent="0" lvl="0"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p>
        </p:txBody>
      </p:sp>
      <p:sp>
        <p:nvSpPr>
          <p:cNvPr id="44" name="Google Shape;44;p50"/>
          <p:cNvSpPr/>
          <p:nvPr/>
        </p:nvSpPr>
        <p:spPr>
          <a:xfrm>
            <a:off x="2777067" y="483808"/>
            <a:ext cx="7082700" cy="5686500"/>
          </a:xfrm>
          <a:prstGeom prst="rect">
            <a:avLst/>
          </a:prstGeom>
          <a:solidFill>
            <a:srgbClr val="FFFFFF"/>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2">
  <p:cSld name="1_Title + 1 column">
    <p:spTree>
      <p:nvGrpSpPr>
        <p:cNvPr id="45" name="Shape 45"/>
        <p:cNvGrpSpPr/>
        <p:nvPr/>
      </p:nvGrpSpPr>
      <p:grpSpPr>
        <a:xfrm>
          <a:off x="0" y="0"/>
          <a:ext cx="0" cy="0"/>
          <a:chOff x="0" y="0"/>
          <a:chExt cx="0" cy="0"/>
        </a:xfrm>
      </p:grpSpPr>
      <p:sp>
        <p:nvSpPr>
          <p:cNvPr id="46" name="Google Shape;46;p51"/>
          <p:cNvSpPr txBox="1"/>
          <p:nvPr>
            <p:ph type="title"/>
          </p:nvPr>
        </p:nvSpPr>
        <p:spPr>
          <a:xfrm>
            <a:off x="1125900" y="563333"/>
            <a:ext cx="4302300" cy="1143300"/>
          </a:xfrm>
          <a:prstGeom prst="rect">
            <a:avLst/>
          </a:prstGeom>
          <a:noFill/>
          <a:ln>
            <a:noFill/>
          </a:ln>
        </p:spPr>
        <p:txBody>
          <a:bodyPr anchorCtr="0" anchor="ctr" bIns="60925" lIns="121900" spcFirstLastPara="1" rIns="121900" wrap="square" tIns="60925">
            <a:normAutofit/>
          </a:bodyPr>
          <a:lstStyle>
            <a:lvl1pPr lvl="0" algn="l">
              <a:lnSpc>
                <a:spcPct val="90000"/>
              </a:lnSpc>
              <a:spcBef>
                <a:spcPts val="0"/>
              </a:spcBef>
              <a:spcAft>
                <a:spcPts val="0"/>
              </a:spcAft>
              <a:buClr>
                <a:schemeClr val="dk1"/>
              </a:buClr>
              <a:buSzPts val="2400"/>
              <a:buNone/>
              <a:defRPr>
                <a:latin typeface="Arial"/>
                <a:ea typeface="Arial"/>
                <a:cs typeface="Arial"/>
                <a:sym typeface="Aria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7" name="Google Shape;47;p51"/>
          <p:cNvSpPr txBox="1"/>
          <p:nvPr>
            <p:ph idx="1" type="body"/>
          </p:nvPr>
        </p:nvSpPr>
        <p:spPr>
          <a:xfrm>
            <a:off x="1125900" y="2115099"/>
            <a:ext cx="7962000" cy="4197900"/>
          </a:xfrm>
          <a:prstGeom prst="rect">
            <a:avLst/>
          </a:prstGeom>
          <a:noFill/>
          <a:ln>
            <a:noFill/>
          </a:ln>
        </p:spPr>
        <p:txBody>
          <a:bodyPr anchorCtr="0" anchor="t" bIns="60925" lIns="121900" spcFirstLastPara="1" rIns="121900" wrap="square" tIns="60925">
            <a:normAutofit/>
          </a:bodyPr>
          <a:lstStyle>
            <a:lvl1pPr indent="-381000" lvl="0" marL="457200" algn="l">
              <a:lnSpc>
                <a:spcPct val="90000"/>
              </a:lnSpc>
              <a:spcBef>
                <a:spcPts val="0"/>
              </a:spcBef>
              <a:spcAft>
                <a:spcPts val="0"/>
              </a:spcAft>
              <a:buClr>
                <a:srgbClr val="AB371D"/>
              </a:buClr>
              <a:buSzPts val="2400"/>
              <a:buFont typeface="Arial"/>
              <a:buChar char="•"/>
              <a:defRPr>
                <a:latin typeface="Arial"/>
                <a:ea typeface="Arial"/>
                <a:cs typeface="Arial"/>
                <a:sym typeface="Arial"/>
              </a:defRPr>
            </a:lvl1pPr>
            <a:lvl2pPr indent="-381000" lvl="1" marL="914400" algn="l">
              <a:lnSpc>
                <a:spcPct val="90000"/>
              </a:lnSpc>
              <a:spcBef>
                <a:spcPts val="0"/>
              </a:spcBef>
              <a:spcAft>
                <a:spcPts val="0"/>
              </a:spcAft>
              <a:buClr>
                <a:srgbClr val="AB371D"/>
              </a:buClr>
              <a:buSzPts val="2400"/>
              <a:buFont typeface="Arial"/>
              <a:buChar char="•"/>
              <a:defRPr/>
            </a:lvl2pPr>
            <a:lvl3pPr indent="-381000" lvl="2" marL="1371600" algn="l">
              <a:lnSpc>
                <a:spcPct val="90000"/>
              </a:lnSpc>
              <a:spcBef>
                <a:spcPts val="0"/>
              </a:spcBef>
              <a:spcAft>
                <a:spcPts val="0"/>
              </a:spcAft>
              <a:buClr>
                <a:srgbClr val="AB371D"/>
              </a:buClr>
              <a:buSzPts val="2400"/>
              <a:buFont typeface="Arial"/>
              <a:buChar char="•"/>
              <a:defRPr/>
            </a:lvl3pPr>
            <a:lvl4pPr indent="-381000" lvl="3" marL="1828800" algn="l">
              <a:lnSpc>
                <a:spcPct val="90000"/>
              </a:lnSpc>
              <a:spcBef>
                <a:spcPts val="0"/>
              </a:spcBef>
              <a:spcAft>
                <a:spcPts val="0"/>
              </a:spcAft>
              <a:buClr>
                <a:srgbClr val="AB371D"/>
              </a:buClr>
              <a:buSzPts val="2400"/>
              <a:buFont typeface="Arial"/>
              <a:buChar char="•"/>
              <a:defRPr/>
            </a:lvl4pPr>
            <a:lvl5pPr indent="-381000" lvl="4" marL="2286000" algn="l">
              <a:lnSpc>
                <a:spcPct val="90000"/>
              </a:lnSpc>
              <a:spcBef>
                <a:spcPts val="0"/>
              </a:spcBef>
              <a:spcAft>
                <a:spcPts val="0"/>
              </a:spcAft>
              <a:buClr>
                <a:srgbClr val="AB371D"/>
              </a:buClr>
              <a:buSzPts val="2400"/>
              <a:buFont typeface="Arial"/>
              <a:buChar char="•"/>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
        <p:nvSpPr>
          <p:cNvPr id="48" name="Google Shape;48;p51"/>
          <p:cNvSpPr/>
          <p:nvPr/>
        </p:nvSpPr>
        <p:spPr>
          <a:xfrm>
            <a:off x="772000" y="772000"/>
            <a:ext cx="72300" cy="900900"/>
          </a:xfrm>
          <a:prstGeom prst="rect">
            <a:avLst/>
          </a:prstGeom>
          <a:solidFill>
            <a:srgbClr val="AB371D"/>
          </a:solidFill>
          <a:ln>
            <a:noFill/>
          </a:ln>
        </p:spPr>
        <p:txBody>
          <a:bodyPr anchorCtr="0" anchor="ctr" bIns="45700" lIns="60925" spcFirstLastPara="1" rIns="60925" wrap="square" tIns="45700">
            <a:noAutofit/>
          </a:bodyPr>
          <a:lstStyle/>
          <a:p>
            <a:pPr indent="0" lvl="0" marL="0" marR="0" rtl="0" algn="l">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Arial"/>
              <a:ea typeface="Arial"/>
              <a:cs typeface="Arial"/>
              <a:sym typeface="Arial"/>
            </a:endParaRPr>
          </a:p>
        </p:txBody>
      </p:sp>
      <p:grpSp>
        <p:nvGrpSpPr>
          <p:cNvPr id="49" name="Google Shape;49;p51"/>
          <p:cNvGrpSpPr/>
          <p:nvPr/>
        </p:nvGrpSpPr>
        <p:grpSpPr>
          <a:xfrm>
            <a:off x="12108350" y="242"/>
            <a:ext cx="180796" cy="6888110"/>
            <a:chOff x="105" y="0"/>
            <a:chExt cx="135601" cy="5166212"/>
          </a:xfrm>
        </p:grpSpPr>
        <p:sp>
          <p:nvSpPr>
            <p:cNvPr id="50" name="Google Shape;50;p51"/>
            <p:cNvSpPr/>
            <p:nvPr/>
          </p:nvSpPr>
          <p:spPr>
            <a:xfrm rot="5400000">
              <a:off x="-266744" y="266850"/>
              <a:ext cx="669300" cy="135600"/>
            </a:xfrm>
            <a:prstGeom prst="rect">
              <a:avLst/>
            </a:prstGeom>
            <a:solidFill>
              <a:srgbClr val="EF6B1A"/>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Arial"/>
                <a:ea typeface="Arial"/>
                <a:cs typeface="Arial"/>
                <a:sym typeface="Arial"/>
              </a:endParaRPr>
            </a:p>
          </p:txBody>
        </p:sp>
        <p:sp>
          <p:nvSpPr>
            <p:cNvPr id="51" name="Google Shape;51;p51"/>
            <p:cNvSpPr/>
            <p:nvPr/>
          </p:nvSpPr>
          <p:spPr>
            <a:xfrm rot="5400000">
              <a:off x="-253244" y="922579"/>
              <a:ext cx="642300" cy="135600"/>
            </a:xfrm>
            <a:prstGeom prst="rect">
              <a:avLst/>
            </a:prstGeom>
            <a:solidFill>
              <a:srgbClr val="AB371D"/>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Arial"/>
                <a:ea typeface="Arial"/>
                <a:cs typeface="Arial"/>
                <a:sym typeface="Arial"/>
              </a:endParaRPr>
            </a:p>
          </p:txBody>
        </p:sp>
        <p:sp>
          <p:nvSpPr>
            <p:cNvPr id="52" name="Google Shape;52;p51"/>
            <p:cNvSpPr/>
            <p:nvPr/>
          </p:nvSpPr>
          <p:spPr>
            <a:xfrm rot="5400000">
              <a:off x="-253244" y="1565027"/>
              <a:ext cx="642300" cy="135600"/>
            </a:xfrm>
            <a:prstGeom prst="rect">
              <a:avLst/>
            </a:prstGeom>
            <a:solidFill>
              <a:srgbClr val="94C84B"/>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Arial"/>
                <a:ea typeface="Arial"/>
                <a:cs typeface="Arial"/>
                <a:sym typeface="Arial"/>
              </a:endParaRPr>
            </a:p>
          </p:txBody>
        </p:sp>
        <p:sp>
          <p:nvSpPr>
            <p:cNvPr id="53" name="Google Shape;53;p51"/>
            <p:cNvSpPr/>
            <p:nvPr/>
          </p:nvSpPr>
          <p:spPr>
            <a:xfrm rot="5400000">
              <a:off x="-253244" y="2207474"/>
              <a:ext cx="642300" cy="135600"/>
            </a:xfrm>
            <a:prstGeom prst="rect">
              <a:avLst/>
            </a:prstGeom>
            <a:solidFill>
              <a:srgbClr val="537D2F"/>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Arial"/>
                <a:ea typeface="Arial"/>
                <a:cs typeface="Arial"/>
                <a:sym typeface="Arial"/>
              </a:endParaRPr>
            </a:p>
          </p:txBody>
        </p:sp>
        <p:sp>
          <p:nvSpPr>
            <p:cNvPr id="54" name="Google Shape;54;p51"/>
            <p:cNvSpPr/>
            <p:nvPr/>
          </p:nvSpPr>
          <p:spPr>
            <a:xfrm rot="5400000">
              <a:off x="-253244" y="2849921"/>
              <a:ext cx="642300" cy="135600"/>
            </a:xfrm>
            <a:prstGeom prst="rect">
              <a:avLst/>
            </a:prstGeom>
            <a:solidFill>
              <a:srgbClr val="675B54"/>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Arial"/>
                <a:ea typeface="Arial"/>
                <a:cs typeface="Arial"/>
                <a:sym typeface="Arial"/>
              </a:endParaRPr>
            </a:p>
          </p:txBody>
        </p:sp>
        <p:sp>
          <p:nvSpPr>
            <p:cNvPr id="55" name="Google Shape;55;p51"/>
            <p:cNvSpPr/>
            <p:nvPr/>
          </p:nvSpPr>
          <p:spPr>
            <a:xfrm rot="5400000">
              <a:off x="-253245" y="3492368"/>
              <a:ext cx="642300" cy="135600"/>
            </a:xfrm>
            <a:prstGeom prst="rect">
              <a:avLst/>
            </a:prstGeom>
            <a:solidFill>
              <a:srgbClr val="0097C4"/>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Arial"/>
                <a:ea typeface="Arial"/>
                <a:cs typeface="Arial"/>
                <a:sym typeface="Arial"/>
              </a:endParaRPr>
            </a:p>
          </p:txBody>
        </p:sp>
        <p:sp>
          <p:nvSpPr>
            <p:cNvPr id="56" name="Google Shape;56;p51"/>
            <p:cNvSpPr/>
            <p:nvPr/>
          </p:nvSpPr>
          <p:spPr>
            <a:xfrm rot="5400000">
              <a:off x="-253244" y="4134815"/>
              <a:ext cx="642300" cy="135600"/>
            </a:xfrm>
            <a:prstGeom prst="rect">
              <a:avLst/>
            </a:prstGeom>
            <a:solidFill>
              <a:srgbClr val="C2B6AC"/>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Arial"/>
                <a:ea typeface="Arial"/>
                <a:cs typeface="Arial"/>
                <a:sym typeface="Arial"/>
              </a:endParaRPr>
            </a:p>
          </p:txBody>
        </p:sp>
        <p:sp>
          <p:nvSpPr>
            <p:cNvPr id="57" name="Google Shape;57;p51"/>
            <p:cNvSpPr/>
            <p:nvPr/>
          </p:nvSpPr>
          <p:spPr>
            <a:xfrm rot="5400000">
              <a:off x="-253244" y="4777262"/>
              <a:ext cx="642300" cy="135600"/>
            </a:xfrm>
            <a:prstGeom prst="rect">
              <a:avLst/>
            </a:prstGeom>
            <a:solidFill>
              <a:srgbClr val="537D2F"/>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Arial"/>
                <a:ea typeface="Arial"/>
                <a:cs typeface="Arial"/>
                <a:sym typeface="Arial"/>
              </a:endParaRPr>
            </a:p>
          </p:txBody>
        </p:sp>
      </p:grpSp>
      <p:sp>
        <p:nvSpPr>
          <p:cNvPr id="58" name="Google Shape;58;p51"/>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888888"/>
              </a:buClr>
              <a:buSzPts val="16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6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6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6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6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6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6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6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6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showMasterSp="0">
  <p:cSld name="1_Custom Layout">
    <p:spTree>
      <p:nvGrpSpPr>
        <p:cNvPr id="59" name="Shape 59"/>
        <p:cNvGrpSpPr/>
        <p:nvPr/>
      </p:nvGrpSpPr>
      <p:grpSpPr>
        <a:xfrm>
          <a:off x="0" y="0"/>
          <a:ext cx="0" cy="0"/>
          <a:chOff x="0" y="0"/>
          <a:chExt cx="0" cy="0"/>
        </a:xfrm>
      </p:grpSpPr>
      <p:sp>
        <p:nvSpPr>
          <p:cNvPr id="60" name="Google Shape;60;p52"/>
          <p:cNvSpPr/>
          <p:nvPr/>
        </p:nvSpPr>
        <p:spPr>
          <a:xfrm>
            <a:off x="-120955" y="-37191"/>
            <a:ext cx="12373500" cy="7016100"/>
          </a:xfrm>
          <a:prstGeom prst="rect">
            <a:avLst/>
          </a:prstGeom>
          <a:solidFill>
            <a:srgbClr val="0097C4"/>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 name="Google Shape;61;p52"/>
          <p:cNvSpPr txBox="1"/>
          <p:nvPr>
            <p:ph idx="1" type="body"/>
          </p:nvPr>
        </p:nvSpPr>
        <p:spPr>
          <a:xfrm>
            <a:off x="1681399" y="1410867"/>
            <a:ext cx="7206000" cy="3659100"/>
          </a:xfrm>
          <a:prstGeom prst="rect">
            <a:avLst/>
          </a:prstGeom>
          <a:noFill/>
          <a:ln>
            <a:noFill/>
          </a:ln>
        </p:spPr>
        <p:txBody>
          <a:bodyPr anchorCtr="0" anchor="t" bIns="121875" lIns="121875" spcFirstLastPara="1" rIns="121875" wrap="square" tIns="121875">
            <a:normAutofit/>
          </a:bodyPr>
          <a:lstStyle>
            <a:lvl1pPr indent="-482600" lvl="0" marL="457200" algn="l">
              <a:lnSpc>
                <a:spcPct val="100000"/>
              </a:lnSpc>
              <a:spcBef>
                <a:spcPts val="0"/>
              </a:spcBef>
              <a:spcAft>
                <a:spcPts val="0"/>
              </a:spcAft>
              <a:buClr>
                <a:srgbClr val="FFFFFF"/>
              </a:buClr>
              <a:buSzPts val="4000"/>
              <a:buChar char="•"/>
              <a:defRPr i="1" sz="4000">
                <a:solidFill>
                  <a:srgbClr val="FFFFFF"/>
                </a:solidFill>
                <a:latin typeface="Arial"/>
                <a:ea typeface="Arial"/>
                <a:cs typeface="Arial"/>
                <a:sym typeface="Arial"/>
              </a:defRPr>
            </a:lvl1pPr>
            <a:lvl2pPr indent="-482600" lvl="1" marL="914400" algn="l">
              <a:lnSpc>
                <a:spcPct val="100000"/>
              </a:lnSpc>
              <a:spcBef>
                <a:spcPts val="0"/>
              </a:spcBef>
              <a:spcAft>
                <a:spcPts val="0"/>
              </a:spcAft>
              <a:buClr>
                <a:srgbClr val="FFFFFF"/>
              </a:buClr>
              <a:buSzPts val="4000"/>
              <a:buChar char="•"/>
              <a:defRPr i="1" sz="4000">
                <a:solidFill>
                  <a:srgbClr val="FFFFFF"/>
                </a:solidFill>
              </a:defRPr>
            </a:lvl2pPr>
            <a:lvl3pPr indent="-482600" lvl="2" marL="1371600" algn="l">
              <a:lnSpc>
                <a:spcPct val="100000"/>
              </a:lnSpc>
              <a:spcBef>
                <a:spcPts val="0"/>
              </a:spcBef>
              <a:spcAft>
                <a:spcPts val="0"/>
              </a:spcAft>
              <a:buClr>
                <a:srgbClr val="FFFFFF"/>
              </a:buClr>
              <a:buSzPts val="4000"/>
              <a:buChar char="•"/>
              <a:defRPr i="1" sz="4000">
                <a:solidFill>
                  <a:srgbClr val="FFFFFF"/>
                </a:solidFill>
              </a:defRPr>
            </a:lvl3pPr>
            <a:lvl4pPr indent="-482600" lvl="3" marL="1828800" algn="l">
              <a:lnSpc>
                <a:spcPct val="100000"/>
              </a:lnSpc>
              <a:spcBef>
                <a:spcPts val="0"/>
              </a:spcBef>
              <a:spcAft>
                <a:spcPts val="0"/>
              </a:spcAft>
              <a:buClr>
                <a:srgbClr val="FFFFFF"/>
              </a:buClr>
              <a:buSzPts val="4000"/>
              <a:buChar char="•"/>
              <a:defRPr i="1" sz="4000">
                <a:solidFill>
                  <a:srgbClr val="FFFFFF"/>
                </a:solidFill>
              </a:defRPr>
            </a:lvl4pPr>
            <a:lvl5pPr indent="-482600" lvl="4" marL="2286000" algn="l">
              <a:lnSpc>
                <a:spcPct val="100000"/>
              </a:lnSpc>
              <a:spcBef>
                <a:spcPts val="0"/>
              </a:spcBef>
              <a:spcAft>
                <a:spcPts val="0"/>
              </a:spcAft>
              <a:buClr>
                <a:srgbClr val="FFFFFF"/>
              </a:buClr>
              <a:buSzPts val="4000"/>
              <a:buChar char="•"/>
              <a:defRPr i="1" sz="4000">
                <a:solidFill>
                  <a:srgbClr val="FFFFFF"/>
                </a:solidFill>
              </a:defRPr>
            </a:lvl5pPr>
            <a:lvl6pPr indent="-381000" lvl="5" marL="2743200" algn="l">
              <a:lnSpc>
                <a:spcPct val="100000"/>
              </a:lnSpc>
              <a:spcBef>
                <a:spcPts val="800"/>
              </a:spcBef>
              <a:spcAft>
                <a:spcPts val="0"/>
              </a:spcAft>
              <a:buSzPts val="2400"/>
              <a:buChar char="•"/>
              <a:defRPr/>
            </a:lvl6pPr>
            <a:lvl7pPr indent="-381000" lvl="6" marL="3200400" algn="l">
              <a:lnSpc>
                <a:spcPct val="100000"/>
              </a:lnSpc>
              <a:spcBef>
                <a:spcPts val="800"/>
              </a:spcBef>
              <a:spcAft>
                <a:spcPts val="0"/>
              </a:spcAft>
              <a:buSzPts val="2400"/>
              <a:buChar char="•"/>
              <a:defRPr/>
            </a:lvl7pPr>
            <a:lvl8pPr indent="-381000" lvl="7" marL="3657600" algn="l">
              <a:lnSpc>
                <a:spcPct val="100000"/>
              </a:lnSpc>
              <a:spcBef>
                <a:spcPts val="800"/>
              </a:spcBef>
              <a:spcAft>
                <a:spcPts val="0"/>
              </a:spcAft>
              <a:buSzPts val="2400"/>
              <a:buChar char="•"/>
              <a:defRPr/>
            </a:lvl8pPr>
            <a:lvl9pPr indent="-381000" lvl="8" marL="4114800" algn="l">
              <a:lnSpc>
                <a:spcPct val="100000"/>
              </a:lnSpc>
              <a:spcBef>
                <a:spcPts val="800"/>
              </a:spcBef>
              <a:spcAft>
                <a:spcPts val="0"/>
              </a:spcAft>
              <a:buSzPts val="2400"/>
              <a:buChar char="•"/>
              <a:defRPr/>
            </a:lvl9pPr>
          </a:lstStyle>
          <a:p/>
        </p:txBody>
      </p:sp>
      <p:sp>
        <p:nvSpPr>
          <p:cNvPr id="62" name="Google Shape;62;p52"/>
          <p:cNvSpPr txBox="1"/>
          <p:nvPr>
            <p:ph idx="12" type="sldNum"/>
          </p:nvPr>
        </p:nvSpPr>
        <p:spPr>
          <a:xfrm>
            <a:off x="5892800" y="6170083"/>
            <a:ext cx="2844900" cy="372300"/>
          </a:xfrm>
          <a:prstGeom prst="rect">
            <a:avLst/>
          </a:prstGeom>
          <a:noFill/>
          <a:ln>
            <a:noFill/>
          </a:ln>
        </p:spPr>
        <p:txBody>
          <a:bodyPr anchorCtr="0" anchor="ctr" bIns="60925" lIns="60925" spcFirstLastPara="1" rIns="60925" wrap="square" tIns="60925">
            <a:noAutofit/>
          </a:bodyPr>
          <a:lstStyle>
            <a:lvl1pPr indent="0" lvl="0"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
        <p:nvSpPr>
          <p:cNvPr id="64" name="Google Shape;64;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with Subtitles">
  <p:cSld name="Standard with Subtitles">
    <p:spTree>
      <p:nvGrpSpPr>
        <p:cNvPr id="67" name="Shape 67"/>
        <p:cNvGrpSpPr/>
        <p:nvPr/>
      </p:nvGrpSpPr>
      <p:grpSpPr>
        <a:xfrm>
          <a:off x="0" y="0"/>
          <a:ext cx="0" cy="0"/>
          <a:chOff x="0" y="0"/>
          <a:chExt cx="0" cy="0"/>
        </a:xfrm>
      </p:grpSpPr>
      <p:sp>
        <p:nvSpPr>
          <p:cNvPr id="68" name="Google Shape;68;p54"/>
          <p:cNvSpPr txBox="1"/>
          <p:nvPr>
            <p:ph idx="1" type="body"/>
          </p:nvPr>
        </p:nvSpPr>
        <p:spPr>
          <a:xfrm>
            <a:off x="605440" y="1050685"/>
            <a:ext cx="10972800" cy="4752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05150"/>
              </a:buClr>
              <a:buSzPts val="2000"/>
              <a:buNone/>
              <a:defRPr b="0" i="0" sz="2000">
                <a:solidFill>
                  <a:srgbClr val="505150"/>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54"/>
          <p:cNvSpPr txBox="1"/>
          <p:nvPr>
            <p:ph idx="2" type="body"/>
          </p:nvPr>
        </p:nvSpPr>
        <p:spPr>
          <a:xfrm>
            <a:off x="605440" y="1645884"/>
            <a:ext cx="10972800" cy="4475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54"/>
          <p:cNvSpPr txBox="1"/>
          <p:nvPr>
            <p:ph type="title"/>
          </p:nvPr>
        </p:nvSpPr>
        <p:spPr>
          <a:xfrm>
            <a:off x="605440" y="202746"/>
            <a:ext cx="10972800" cy="747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71" name="Shape 71"/>
        <p:cNvGrpSpPr/>
        <p:nvPr/>
      </p:nvGrpSpPr>
      <p:grpSpPr>
        <a:xfrm>
          <a:off x="0" y="0"/>
          <a:ext cx="0" cy="0"/>
          <a:chOff x="0" y="0"/>
          <a:chExt cx="0" cy="0"/>
        </a:xfrm>
      </p:grpSpPr>
      <p:sp>
        <p:nvSpPr>
          <p:cNvPr id="72" name="Google Shape;72;p5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SzPts val="1200"/>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3" name="Google Shape;73;p55"/>
          <p:cNvSpPr txBox="1"/>
          <p:nvPr>
            <p:ph idx="1" type="body"/>
          </p:nvPr>
        </p:nvSpPr>
        <p:spPr>
          <a:xfrm>
            <a:off x="407988" y="5584827"/>
            <a:ext cx="11376000" cy="3651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800"/>
              <a:buNone/>
              <a:defRPr sz="800">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55"/>
          <p:cNvSpPr txBox="1"/>
          <p:nvPr>
            <p:ph idx="2" type="body"/>
          </p:nvPr>
        </p:nvSpPr>
        <p:spPr>
          <a:xfrm>
            <a:off x="407988" y="1600873"/>
            <a:ext cx="4347000" cy="27540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2800"/>
              <a:buNone/>
              <a:defRPr b="1" sz="2800">
                <a:solidFill>
                  <a:schemeClr val="accen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worm&#10;&#10;Description automatically generated" id="75" name="Google Shape;75;p55"/>
          <p:cNvPicPr preferRelativeResize="0"/>
          <p:nvPr/>
        </p:nvPicPr>
        <p:blipFill rotWithShape="1">
          <a:blip r:embed="rId2">
            <a:alphaModFix/>
          </a:blip>
          <a:srcRect b="0" l="0" r="0" t="0"/>
          <a:stretch/>
        </p:blipFill>
        <p:spPr>
          <a:xfrm rot="10800000">
            <a:off x="10269963" y="0"/>
            <a:ext cx="2069915" cy="2247012"/>
          </a:xfrm>
          <a:prstGeom prst="rect">
            <a:avLst/>
          </a:prstGeom>
          <a:noFill/>
          <a:ln>
            <a:noFill/>
          </a:ln>
        </p:spPr>
      </p:pic>
      <p:sp>
        <p:nvSpPr>
          <p:cNvPr id="76" name="Google Shape;76;p55"/>
          <p:cNvSpPr/>
          <p:nvPr>
            <p:ph idx="3" type="pic"/>
          </p:nvPr>
        </p:nvSpPr>
        <p:spPr>
          <a:xfrm>
            <a:off x="5464175" y="818451"/>
            <a:ext cx="5417100" cy="43242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5.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doi.org/10.1016/j.ophtha.2009.10.003" TargetMode="Externa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5.png"/><Relationship Id="rId4" Type="http://schemas.openxmlformats.org/officeDocument/2006/relationships/image" Target="../media/image15.png"/><Relationship Id="rId5" Type="http://schemas.openxmlformats.org/officeDocument/2006/relationships/image" Target="../media/image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iovs.arvojournals.org/solr/searchresults.aspx?author=W.+Chua" TargetMode="External"/><Relationship Id="rId4" Type="http://schemas.openxmlformats.org/officeDocument/2006/relationships/hyperlink" Target="https://iovs.arvojournals.org/solr/searchresults.aspx?author=V.+Balakrishnan" TargetMode="External"/><Relationship Id="rId9" Type="http://schemas.openxmlformats.org/officeDocument/2006/relationships/hyperlink" Target="https://iovs.arvojournals.org/solr/searchresults.aspx?author=V.+Balakrishnan" TargetMode="External"/><Relationship Id="rId5" Type="http://schemas.openxmlformats.org/officeDocument/2006/relationships/hyperlink" Target="https://iovs.arvojournals.org/solr/searchresults.aspx?author=D.+Tan" TargetMode="External"/><Relationship Id="rId6" Type="http://schemas.openxmlformats.org/officeDocument/2006/relationships/hyperlink" Target="https://iovs.arvojournals.org/solr/searchresults.aspx?author=Y.+Chan" TargetMode="External"/><Relationship Id="rId7" Type="http://schemas.openxmlformats.org/officeDocument/2006/relationships/hyperlink" Target="https://iovs.arvojournals.org/solr/searchresults.aspx?author=ATOM+Study+Group" TargetMode="External"/><Relationship Id="rId8" Type="http://schemas.openxmlformats.org/officeDocument/2006/relationships/hyperlink" Target="https://iovs.arvojournals.org/solr/searchresults.aspx?author=W.+Chua" TargetMode="External"/><Relationship Id="rId11" Type="http://schemas.openxmlformats.org/officeDocument/2006/relationships/hyperlink" Target="https://iovs.arvojournals.org/solr/searchresults.aspx?author=Y.+Chan" TargetMode="External"/><Relationship Id="rId10" Type="http://schemas.openxmlformats.org/officeDocument/2006/relationships/hyperlink" Target="https://iovs.arvojournals.org/solr/searchresults.aspx?author=D.+Tan" TargetMode="External"/><Relationship Id="rId13" Type="http://schemas.openxmlformats.org/officeDocument/2006/relationships/image" Target="../media/image33.png"/><Relationship Id="rId12" Type="http://schemas.openxmlformats.org/officeDocument/2006/relationships/hyperlink" Target="https://iovs.arvojournals.org/solr/searchresults.aspx?author=ATOM+Study+Group" TargetMode="External"/><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2.png"/><Relationship Id="rId4" Type="http://schemas.openxmlformats.org/officeDocument/2006/relationships/hyperlink" Target="https://www.aaojournal.org/article/S0161-6420(18)30285-9/abstract" TargetMode="External"/><Relationship Id="rId9" Type="http://schemas.openxmlformats.org/officeDocument/2006/relationships/hyperlink" Target="https://www.aaojournal.org/article/S0161-6420(18)30285-9/abstract" TargetMode="External"/><Relationship Id="rId5" Type="http://schemas.openxmlformats.org/officeDocument/2006/relationships/hyperlink" Target="https://www.aaojournal.org/article/S0161-6420(18)30285-9/abstract" TargetMode="External"/><Relationship Id="rId6" Type="http://schemas.openxmlformats.org/officeDocument/2006/relationships/hyperlink" Target="https://www.aaojournal.org/article/S0161-6420(18)30285-9/abstract" TargetMode="External"/><Relationship Id="rId7" Type="http://schemas.openxmlformats.org/officeDocument/2006/relationships/hyperlink" Target="https://www.aaojournal.org/article/S0161-6420(18)30285-9/abstract" TargetMode="External"/><Relationship Id="rId8" Type="http://schemas.openxmlformats.org/officeDocument/2006/relationships/hyperlink" Target="https://www.aaojournal.org/article/S0161-6420(18)30285-9/abstract" TargetMode="External"/><Relationship Id="rId11" Type="http://schemas.openxmlformats.org/officeDocument/2006/relationships/hyperlink" Target="https://doi.org/10.1016/j.ophtha.2018.05.029" TargetMode="External"/><Relationship Id="rId10" Type="http://schemas.openxmlformats.org/officeDocument/2006/relationships/hyperlink" Target="https://www.aaojournal.org/article/S0161-6420(18)30285-9/abstrac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jpg"/><Relationship Id="rId4" Type="http://schemas.openxmlformats.org/officeDocument/2006/relationships/image" Target="../media/image38.png"/><Relationship Id="rId5"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8.png"/><Relationship Id="rId4" Type="http://schemas.openxmlformats.org/officeDocument/2006/relationships/image" Target="../media/image15.png"/><Relationship Id="rId5"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53.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5.png"/><Relationship Id="rId4" Type="http://schemas.openxmlformats.org/officeDocument/2006/relationships/image" Target="../media/image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3.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20" Type="http://schemas.openxmlformats.org/officeDocument/2006/relationships/hyperlink" Target="https://jamanetwork.com/searchresults?author=Linlin+Song&amp;q=Linlin+Song" TargetMode="External"/><Relationship Id="rId22" Type="http://schemas.openxmlformats.org/officeDocument/2006/relationships/hyperlink" Target="https://jamanetwork.com/searchresults?author=Ying+Zhang&amp;q=Ying+Zhang" TargetMode="External"/><Relationship Id="rId21" Type="http://schemas.openxmlformats.org/officeDocument/2006/relationships/hyperlink" Target="https://jamanetwork.com/searchresults?author=Ying+Zhang&amp;q=Ying+Zhang" TargetMode="External"/><Relationship Id="rId24" Type="http://schemas.openxmlformats.org/officeDocument/2006/relationships/hyperlink" Target="https://jamanetwork.com/searchresults?author=Yuxian+Ning&amp;q=Yuxian+Ning" TargetMode="External"/><Relationship Id="rId23" Type="http://schemas.openxmlformats.org/officeDocument/2006/relationships/hyperlink" Target="https://jamanetwork.com/searchresults?author=Yuxian+Ning&amp;q=Yuxian+Ning"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jamanetwork.com/searchresults?author=Jiaxing+Wang&amp;q=Jiaxing+Wang" TargetMode="External"/><Relationship Id="rId4" Type="http://schemas.openxmlformats.org/officeDocument/2006/relationships/hyperlink" Target="https://jamanetwork.com/searchresults?author=Jiaxing+Wang&amp;q=Jiaxing+Wang" TargetMode="External"/><Relationship Id="rId9" Type="http://schemas.openxmlformats.org/officeDocument/2006/relationships/hyperlink" Target="https://jamanetwork.com/searchresults?author=Nan+Wei&amp;q=Nan+Wei" TargetMode="External"/><Relationship Id="rId26" Type="http://schemas.openxmlformats.org/officeDocument/2006/relationships/hyperlink" Target="https://jamanetwork.com/searchresults?author=Xiaoyu+Zeng&amp;q=Xiaoyu+Zeng" TargetMode="External"/><Relationship Id="rId25" Type="http://schemas.openxmlformats.org/officeDocument/2006/relationships/hyperlink" Target="https://jamanetwork.com/searchresults?author=Xiaoyu+Zeng&amp;q=Xiaoyu+Zeng" TargetMode="External"/><Relationship Id="rId28" Type="http://schemas.openxmlformats.org/officeDocument/2006/relationships/hyperlink" Target="https://jamanetwork.com/searchresults?author=Ning+Hua&amp;q=Ning+Hua" TargetMode="External"/><Relationship Id="rId27" Type="http://schemas.openxmlformats.org/officeDocument/2006/relationships/hyperlink" Target="https://jamanetwork.com/searchresults?author=Ning+Hua&amp;q=Ning+Hua" TargetMode="External"/><Relationship Id="rId5" Type="http://schemas.openxmlformats.org/officeDocument/2006/relationships/hyperlink" Target="https://jamanetwork.com/searchresults?author=Ying+Li&amp;q=Ying+Li" TargetMode="External"/><Relationship Id="rId6" Type="http://schemas.openxmlformats.org/officeDocument/2006/relationships/hyperlink" Target="https://jamanetwork.com/searchresults?author=Ying+Li&amp;q=Ying+Li" TargetMode="External"/><Relationship Id="rId29" Type="http://schemas.openxmlformats.org/officeDocument/2006/relationships/hyperlink" Target="https://jamanetwork.com/searchresults?author=Shuo+Li&amp;q=Shuo+Li" TargetMode="External"/><Relationship Id="rId7" Type="http://schemas.openxmlformats.org/officeDocument/2006/relationships/hyperlink" Target="https://jamanetwork.com/searchresults?author=David+C.+Musch&amp;q=David+C.+Musch" TargetMode="External"/><Relationship Id="rId8" Type="http://schemas.openxmlformats.org/officeDocument/2006/relationships/hyperlink" Target="https://jamanetwork.com/searchresults?author=David+C.+Musch&amp;q=David+C.+Musch" TargetMode="External"/><Relationship Id="rId31" Type="http://schemas.openxmlformats.org/officeDocument/2006/relationships/hyperlink" Target="https://jamanetwork.com/searchresults?author=Xuehan+Qian&amp;q=Xuehan+Qian" TargetMode="External"/><Relationship Id="rId30" Type="http://schemas.openxmlformats.org/officeDocument/2006/relationships/hyperlink" Target="https://jamanetwork.com/searchresults?author=Shuo+Li&amp;q=Shuo+Li" TargetMode="External"/><Relationship Id="rId11" Type="http://schemas.openxmlformats.org/officeDocument/2006/relationships/hyperlink" Target="https://jamanetwork.com/searchresults?author=Xiaoli+Qi&amp;q=Xiaoli+Qi" TargetMode="External"/><Relationship Id="rId33" Type="http://schemas.openxmlformats.org/officeDocument/2006/relationships/hyperlink" Target="https://jamanetwork.com/journals/jamaophthalmology/fullarticle/2774808#247650760" TargetMode="External"/><Relationship Id="rId10" Type="http://schemas.openxmlformats.org/officeDocument/2006/relationships/hyperlink" Target="https://jamanetwork.com/searchresults?author=Nan+Wei&amp;q=Nan+Wei" TargetMode="External"/><Relationship Id="rId32" Type="http://schemas.openxmlformats.org/officeDocument/2006/relationships/hyperlink" Target="https://jamanetwork.com/searchresults?author=Xuehan+Qian&amp;q=Xuehan+Qian" TargetMode="External"/><Relationship Id="rId13" Type="http://schemas.openxmlformats.org/officeDocument/2006/relationships/hyperlink" Target="https://jamanetwork.com/searchresults?author=Gang+Ding&amp;q=Gang+Ding" TargetMode="External"/><Relationship Id="rId12" Type="http://schemas.openxmlformats.org/officeDocument/2006/relationships/hyperlink" Target="https://jamanetwork.com/searchresults?author=Xiaoli+Qi&amp;q=Xiaoli+Qi" TargetMode="External"/><Relationship Id="rId15" Type="http://schemas.openxmlformats.org/officeDocument/2006/relationships/hyperlink" Target="https://jamanetwork.com/searchresults?author=Xue+Li&amp;q=Xue+Li" TargetMode="External"/><Relationship Id="rId14" Type="http://schemas.openxmlformats.org/officeDocument/2006/relationships/hyperlink" Target="https://jamanetwork.com/searchresults?author=Gang+Ding&amp;q=Gang+Ding" TargetMode="External"/><Relationship Id="rId17" Type="http://schemas.openxmlformats.org/officeDocument/2006/relationships/hyperlink" Target="https://jamanetwork.com/searchresults?author=Jing+Li&amp;q=Jing+Li" TargetMode="External"/><Relationship Id="rId16" Type="http://schemas.openxmlformats.org/officeDocument/2006/relationships/hyperlink" Target="https://jamanetwork.com/searchresults?author=Xue+Li&amp;q=Xue+Li" TargetMode="External"/><Relationship Id="rId19" Type="http://schemas.openxmlformats.org/officeDocument/2006/relationships/hyperlink" Target="https://jamanetwork.com/searchresults?author=Linlin+Song&amp;q=Linlin+Song" TargetMode="External"/><Relationship Id="rId18" Type="http://schemas.openxmlformats.org/officeDocument/2006/relationships/hyperlink" Target="https://jamanetwork.com/searchresults?author=Jing+Li&amp;q=Jing+Li"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1"/>
          <p:cNvPicPr preferRelativeResize="0"/>
          <p:nvPr/>
        </p:nvPicPr>
        <p:blipFill rotWithShape="1">
          <a:blip r:embed="rId3">
            <a:alphaModFix/>
          </a:blip>
          <a:srcRect b="0" l="0" r="0" t="0"/>
          <a:stretch/>
        </p:blipFill>
        <p:spPr>
          <a:xfrm>
            <a:off x="74911" y="42137"/>
            <a:ext cx="12042177" cy="6773725"/>
          </a:xfrm>
          <a:prstGeom prst="rect">
            <a:avLst/>
          </a:prstGeom>
          <a:noFill/>
          <a:ln>
            <a:noFill/>
          </a:ln>
        </p:spPr>
      </p:pic>
      <p:pic>
        <p:nvPicPr>
          <p:cNvPr descr="image that says &quot;logo&quot;" id="173" name="Google Shape;173;p1"/>
          <p:cNvPicPr preferRelativeResize="0"/>
          <p:nvPr/>
        </p:nvPicPr>
        <p:blipFill>
          <a:blip r:embed="rId4">
            <a:alphaModFix/>
          </a:blip>
          <a:stretch>
            <a:fillRect/>
          </a:stretch>
        </p:blipFill>
        <p:spPr>
          <a:xfrm>
            <a:off x="3905240" y="644015"/>
            <a:ext cx="4381500" cy="4381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0"/>
          <p:cNvSpPr/>
          <p:nvPr/>
        </p:nvSpPr>
        <p:spPr>
          <a:xfrm>
            <a:off x="-18193" y="6725828"/>
            <a:ext cx="1581600" cy="132300"/>
          </a:xfrm>
          <a:prstGeom prst="rect">
            <a:avLst/>
          </a:prstGeom>
          <a:solidFill>
            <a:srgbClr val="EF6B1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80" name="Google Shape;280;p10"/>
          <p:cNvSpPr/>
          <p:nvPr/>
        </p:nvSpPr>
        <p:spPr>
          <a:xfrm>
            <a:off x="1563467" y="6725828"/>
            <a:ext cx="1518300" cy="132300"/>
          </a:xfrm>
          <a:prstGeom prst="rect">
            <a:avLst/>
          </a:prstGeom>
          <a:solidFill>
            <a:srgbClr val="AB37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81" name="Google Shape;281;p10"/>
          <p:cNvSpPr/>
          <p:nvPr/>
        </p:nvSpPr>
        <p:spPr>
          <a:xfrm>
            <a:off x="3081829" y="6725828"/>
            <a:ext cx="1518300" cy="132300"/>
          </a:xfrm>
          <a:prstGeom prst="rect">
            <a:avLst/>
          </a:prstGeom>
          <a:solidFill>
            <a:srgbClr val="94C8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82" name="Google Shape;282;p10"/>
          <p:cNvSpPr/>
          <p:nvPr/>
        </p:nvSpPr>
        <p:spPr>
          <a:xfrm>
            <a:off x="4600191" y="6725828"/>
            <a:ext cx="1518300" cy="132300"/>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83" name="Google Shape;283;p10"/>
          <p:cNvSpPr/>
          <p:nvPr/>
        </p:nvSpPr>
        <p:spPr>
          <a:xfrm>
            <a:off x="6118553" y="6725828"/>
            <a:ext cx="1518300" cy="132300"/>
          </a:xfrm>
          <a:prstGeom prst="rect">
            <a:avLst/>
          </a:prstGeom>
          <a:solidFill>
            <a:srgbClr val="675B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84" name="Google Shape;284;p10"/>
          <p:cNvSpPr/>
          <p:nvPr/>
        </p:nvSpPr>
        <p:spPr>
          <a:xfrm>
            <a:off x="7636915" y="6725828"/>
            <a:ext cx="1518300" cy="132300"/>
          </a:xfrm>
          <a:prstGeom prst="rect">
            <a:avLst/>
          </a:prstGeom>
          <a:solidFill>
            <a:srgbClr val="0097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85" name="Google Shape;285;p10"/>
          <p:cNvSpPr/>
          <p:nvPr/>
        </p:nvSpPr>
        <p:spPr>
          <a:xfrm>
            <a:off x="9155276" y="6725828"/>
            <a:ext cx="1518300" cy="132300"/>
          </a:xfrm>
          <a:prstGeom prst="rect">
            <a:avLst/>
          </a:prstGeom>
          <a:solidFill>
            <a:srgbClr val="C2B6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86" name="Google Shape;286;p10"/>
          <p:cNvSpPr/>
          <p:nvPr/>
        </p:nvSpPr>
        <p:spPr>
          <a:xfrm>
            <a:off x="10673638" y="6725828"/>
            <a:ext cx="1518300" cy="132300"/>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pic>
        <p:nvPicPr>
          <p:cNvPr descr="A screenshot of a graph with Crust in the background&#10;&#10;Description automatically generated" id="287" name="Google Shape;287;p10"/>
          <p:cNvPicPr preferRelativeResize="0"/>
          <p:nvPr/>
        </p:nvPicPr>
        <p:blipFill rotWithShape="1">
          <a:blip r:embed="rId3">
            <a:alphaModFix/>
          </a:blip>
          <a:srcRect b="0" l="0" r="0" t="0"/>
          <a:stretch/>
        </p:blipFill>
        <p:spPr>
          <a:xfrm>
            <a:off x="497163" y="887570"/>
            <a:ext cx="11403659" cy="5588074"/>
          </a:xfrm>
          <a:prstGeom prst="rect">
            <a:avLst/>
          </a:prstGeom>
          <a:noFill/>
          <a:ln>
            <a:noFill/>
          </a:ln>
        </p:spPr>
      </p:pic>
      <p:sp>
        <p:nvSpPr>
          <p:cNvPr id="288" name="Google Shape;288;p10"/>
          <p:cNvSpPr txBox="1"/>
          <p:nvPr/>
        </p:nvSpPr>
        <p:spPr>
          <a:xfrm>
            <a:off x="455300" y="138600"/>
            <a:ext cx="11308800" cy="64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Example of a child who refused Tx for 2 years and progressed. Triangles represent AXL stability with treatment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11"/>
          <p:cNvSpPr txBox="1"/>
          <p:nvPr/>
        </p:nvSpPr>
        <p:spPr>
          <a:xfrm>
            <a:off x="1629063" y="5406536"/>
            <a:ext cx="4655100" cy="1166400"/>
          </a:xfrm>
          <a:prstGeom prst="rect">
            <a:avLst/>
          </a:prstGeom>
          <a:noFill/>
          <a:ln>
            <a:noFill/>
          </a:ln>
        </p:spPr>
        <p:txBody>
          <a:bodyPr anchorCtr="0" anchor="t" bIns="121875" lIns="121875" spcFirstLastPara="1" rIns="121875" wrap="square" tIns="121875">
            <a:normAutofit/>
          </a:bodyPr>
          <a:lstStyle/>
          <a:p>
            <a:pPr indent="-609600" lvl="0" marL="609600" marR="0" rtl="0" algn="ctr">
              <a:lnSpc>
                <a:spcPct val="100000"/>
              </a:lnSpc>
              <a:spcBef>
                <a:spcPts val="0"/>
              </a:spcBef>
              <a:spcAft>
                <a:spcPts val="0"/>
              </a:spcAft>
              <a:buClr>
                <a:srgbClr val="77B800"/>
              </a:buClr>
              <a:buSzPts val="3200"/>
              <a:buFont typeface="Arial"/>
              <a:buNone/>
            </a:pPr>
            <a:r>
              <a:t/>
            </a:r>
            <a:endParaRPr b="0" i="0" sz="2100" u="none" cap="none" strike="noStrike">
              <a:solidFill>
                <a:srgbClr val="77B800"/>
              </a:solidFill>
              <a:latin typeface="Arial"/>
              <a:ea typeface="Arial"/>
              <a:cs typeface="Arial"/>
              <a:sym typeface="Arial"/>
            </a:endParaRPr>
          </a:p>
          <a:p>
            <a:pPr indent="-609600" lvl="0" marL="609600" marR="0" rtl="0" algn="ctr">
              <a:lnSpc>
                <a:spcPct val="100000"/>
              </a:lnSpc>
              <a:spcBef>
                <a:spcPts val="0"/>
              </a:spcBef>
              <a:spcAft>
                <a:spcPts val="0"/>
              </a:spcAft>
              <a:buClr>
                <a:srgbClr val="94C84B"/>
              </a:buClr>
              <a:buSzPts val="1600"/>
              <a:buFont typeface="Verdana"/>
              <a:buNone/>
            </a:pPr>
            <a:r>
              <a:t/>
            </a:r>
            <a:endParaRPr b="0" i="0" sz="1600" u="none" cap="none" strike="noStrike">
              <a:solidFill>
                <a:srgbClr val="77B800"/>
              </a:solidFill>
              <a:latin typeface="Arial"/>
              <a:ea typeface="Arial"/>
              <a:cs typeface="Arial"/>
              <a:sym typeface="Arial"/>
            </a:endParaRPr>
          </a:p>
          <a:p>
            <a:pPr indent="0" lvl="0" marL="0" marR="0" rtl="0" algn="l">
              <a:lnSpc>
                <a:spcPct val="100000"/>
              </a:lnSpc>
              <a:spcBef>
                <a:spcPts val="0"/>
              </a:spcBef>
              <a:spcAft>
                <a:spcPts val="0"/>
              </a:spcAft>
              <a:buClr>
                <a:srgbClr val="77B800"/>
              </a:buClr>
              <a:buSzPts val="1600"/>
              <a:buFont typeface="Arial"/>
              <a:buNone/>
            </a:pPr>
            <a:r>
              <a:t/>
            </a:r>
            <a:endParaRPr b="0" i="0" sz="2100" u="none" cap="none" strike="noStrike">
              <a:solidFill>
                <a:srgbClr val="77B800"/>
              </a:solidFill>
              <a:latin typeface="Arial"/>
              <a:ea typeface="Arial"/>
              <a:cs typeface="Arial"/>
              <a:sym typeface="Arial"/>
            </a:endParaRPr>
          </a:p>
        </p:txBody>
      </p:sp>
      <p:sp>
        <p:nvSpPr>
          <p:cNvPr id="294" name="Google Shape;294;p11"/>
          <p:cNvSpPr txBox="1"/>
          <p:nvPr>
            <p:ph idx="4294967295" type="ctrTitle"/>
          </p:nvPr>
        </p:nvSpPr>
        <p:spPr>
          <a:xfrm>
            <a:off x="1524000" y="1854201"/>
            <a:ext cx="9144000" cy="974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400"/>
              <a:buFont typeface="Calibri"/>
              <a:buNone/>
            </a:pPr>
            <a:r>
              <a:rPr b="0" i="0" lang="en-US" sz="4400" u="none" cap="none" strike="noStrike">
                <a:solidFill>
                  <a:srgbClr val="FFFFFF"/>
                </a:solidFill>
                <a:latin typeface="Arial"/>
                <a:ea typeface="Arial"/>
                <a:cs typeface="Arial"/>
                <a:sym typeface="Arial"/>
              </a:rPr>
              <a:t>Myopia Risk Factors</a:t>
            </a:r>
            <a:endParaRPr b="0" i="0" sz="4400" u="none" cap="none" strike="noStrike">
              <a:solidFill>
                <a:schemeClr val="dk1"/>
              </a:solidFill>
              <a:latin typeface="Arial"/>
              <a:ea typeface="Arial"/>
              <a:cs typeface="Arial"/>
              <a:sym typeface="Arial"/>
            </a:endParaRPr>
          </a:p>
        </p:txBody>
      </p:sp>
      <p:pic>
        <p:nvPicPr>
          <p:cNvPr id="295" name="Google Shape;295;p11"/>
          <p:cNvPicPr preferRelativeResize="0"/>
          <p:nvPr/>
        </p:nvPicPr>
        <p:blipFill rotWithShape="1">
          <a:blip r:embed="rId3">
            <a:alphaModFix/>
          </a:blip>
          <a:srcRect b="0" l="0" r="0" t="0"/>
          <a:stretch/>
        </p:blipFill>
        <p:spPr>
          <a:xfrm>
            <a:off x="0" y="1"/>
            <a:ext cx="12192006" cy="6858000"/>
          </a:xfrm>
          <a:prstGeom prst="rect">
            <a:avLst/>
          </a:prstGeom>
          <a:noFill/>
          <a:ln>
            <a:noFill/>
          </a:ln>
        </p:spPr>
      </p:pic>
      <p:pic>
        <p:nvPicPr>
          <p:cNvPr descr="A picture containing drawing&#10;&#10;Description automatically generated" id="296" name="Google Shape;296;p11"/>
          <p:cNvPicPr preferRelativeResize="0"/>
          <p:nvPr/>
        </p:nvPicPr>
        <p:blipFill rotWithShape="1">
          <a:blip r:embed="rId4">
            <a:alphaModFix/>
          </a:blip>
          <a:srcRect b="0" l="0" r="0" t="0"/>
          <a:stretch/>
        </p:blipFill>
        <p:spPr>
          <a:xfrm>
            <a:off x="3942097" y="1586585"/>
            <a:ext cx="4132055" cy="342960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2"/>
          <p:cNvSpPr txBox="1"/>
          <p:nvPr>
            <p:ph type="title"/>
          </p:nvPr>
        </p:nvSpPr>
        <p:spPr>
          <a:xfrm>
            <a:off x="1335315" y="477767"/>
            <a:ext cx="9913200" cy="911700"/>
          </a:xfrm>
          <a:prstGeom prst="rect">
            <a:avLst/>
          </a:prstGeom>
          <a:noFill/>
          <a:ln>
            <a:noFill/>
          </a:ln>
        </p:spPr>
        <p:txBody>
          <a:bodyPr anchorCtr="0" anchor="t" bIns="121875" lIns="121875" spcFirstLastPara="1" rIns="121875" wrap="square" tIns="121875">
            <a:noAutofit/>
          </a:bodyPr>
          <a:lstStyle/>
          <a:p>
            <a:pPr indent="0" lvl="0" marL="0" rtl="0" algn="l">
              <a:lnSpc>
                <a:spcPct val="100000"/>
              </a:lnSpc>
              <a:spcBef>
                <a:spcPts val="0"/>
              </a:spcBef>
              <a:spcAft>
                <a:spcPts val="0"/>
              </a:spcAft>
              <a:buClr>
                <a:srgbClr val="7B6E66"/>
              </a:buClr>
              <a:buSzPts val="2900"/>
              <a:buFont typeface="Arial"/>
              <a:buNone/>
            </a:pPr>
            <a:r>
              <a:rPr lang="en-US" sz="3000">
                <a:solidFill>
                  <a:schemeClr val="dk1"/>
                </a:solidFill>
                <a:latin typeface="Arial"/>
                <a:ea typeface="Arial"/>
                <a:cs typeface="Arial"/>
                <a:sym typeface="Arial"/>
              </a:rPr>
              <a:t>Myopia Suspects (like GLC!)–Prediction of Juvenile Onset CLEERE study </a:t>
            </a:r>
            <a:endParaRPr sz="3000">
              <a:solidFill>
                <a:schemeClr val="dk1"/>
              </a:solidFill>
              <a:latin typeface="Arial"/>
              <a:ea typeface="Arial"/>
              <a:cs typeface="Arial"/>
              <a:sym typeface="Arial"/>
            </a:endParaRPr>
          </a:p>
        </p:txBody>
      </p:sp>
      <p:sp>
        <p:nvSpPr>
          <p:cNvPr id="302" name="Google Shape;302;p12"/>
          <p:cNvSpPr txBox="1"/>
          <p:nvPr>
            <p:ph idx="1" type="body"/>
          </p:nvPr>
        </p:nvSpPr>
        <p:spPr>
          <a:xfrm>
            <a:off x="831200" y="1709433"/>
            <a:ext cx="11360700" cy="1483200"/>
          </a:xfrm>
          <a:prstGeom prst="rect">
            <a:avLst/>
          </a:prstGeom>
          <a:noFill/>
          <a:ln>
            <a:noFill/>
          </a:ln>
        </p:spPr>
        <p:txBody>
          <a:bodyPr anchorCtr="0" anchor="t" bIns="121900" lIns="121900" spcFirstLastPara="1" rIns="121900" wrap="square" tIns="121900">
            <a:normAutofit/>
          </a:bodyPr>
          <a:lstStyle/>
          <a:p>
            <a:pPr indent="-457200" lvl="0" marL="609600" rtl="0" algn="l">
              <a:lnSpc>
                <a:spcPct val="90000"/>
              </a:lnSpc>
              <a:spcBef>
                <a:spcPts val="0"/>
              </a:spcBef>
              <a:spcAft>
                <a:spcPts val="0"/>
              </a:spcAft>
              <a:buSzPts val="2400"/>
              <a:buFont typeface="Proxima Nova"/>
              <a:buChar char="-"/>
            </a:pPr>
            <a:r>
              <a:rPr lang="en-US" sz="2000">
                <a:solidFill>
                  <a:srgbClr val="7F7F7F"/>
                </a:solidFill>
                <a:latin typeface="Arial"/>
                <a:ea typeface="Arial"/>
                <a:cs typeface="Arial"/>
                <a:sym typeface="Arial"/>
              </a:rPr>
              <a:t>4512 non-myopia kids</a:t>
            </a:r>
            <a:endParaRPr sz="2000">
              <a:solidFill>
                <a:srgbClr val="7F7F7F"/>
              </a:solidFill>
              <a:latin typeface="Arial"/>
              <a:ea typeface="Arial"/>
              <a:cs typeface="Arial"/>
              <a:sym typeface="Arial"/>
            </a:endParaRPr>
          </a:p>
          <a:p>
            <a:pPr indent="-457200" lvl="0" marL="609600" rtl="0" algn="l">
              <a:lnSpc>
                <a:spcPct val="90000"/>
              </a:lnSpc>
              <a:spcBef>
                <a:spcPts val="0"/>
              </a:spcBef>
              <a:spcAft>
                <a:spcPts val="0"/>
              </a:spcAft>
              <a:buSzPts val="2400"/>
              <a:buFont typeface="Proxima Nova"/>
              <a:buChar char="-"/>
            </a:pPr>
            <a:r>
              <a:rPr lang="en-US" sz="2000">
                <a:solidFill>
                  <a:srgbClr val="7F7F7F"/>
                </a:solidFill>
                <a:latin typeface="Arial"/>
                <a:ea typeface="Arial"/>
                <a:cs typeface="Arial"/>
                <a:sym typeface="Arial"/>
              </a:rPr>
              <a:t>Evaluated 13 risk factors and found refractive error very predictive</a:t>
            </a:r>
            <a:endParaRPr sz="2000">
              <a:solidFill>
                <a:srgbClr val="7F7F7F"/>
              </a:solidFill>
              <a:latin typeface="Arial"/>
              <a:ea typeface="Arial"/>
              <a:cs typeface="Arial"/>
              <a:sym typeface="Arial"/>
            </a:endParaRPr>
          </a:p>
          <a:p>
            <a:pPr indent="0" lvl="0" marL="0" rtl="0" algn="l">
              <a:lnSpc>
                <a:spcPct val="90000"/>
              </a:lnSpc>
              <a:spcBef>
                <a:spcPts val="1600"/>
              </a:spcBef>
              <a:spcAft>
                <a:spcPts val="1600"/>
              </a:spcAft>
              <a:buSzPts val="2400"/>
              <a:buNone/>
            </a:pPr>
            <a:r>
              <a:t/>
            </a:r>
            <a:endParaRPr>
              <a:latin typeface="Arial"/>
              <a:ea typeface="Arial"/>
              <a:cs typeface="Arial"/>
              <a:sym typeface="Arial"/>
            </a:endParaRPr>
          </a:p>
        </p:txBody>
      </p:sp>
      <p:graphicFrame>
        <p:nvGraphicFramePr>
          <p:cNvPr id="303" name="Google Shape;303;p12"/>
          <p:cNvGraphicFramePr/>
          <p:nvPr/>
        </p:nvGraphicFramePr>
        <p:xfrm>
          <a:off x="902400" y="2697600"/>
          <a:ext cx="3000000" cy="3000000"/>
        </p:xfrm>
        <a:graphic>
          <a:graphicData uri="http://schemas.openxmlformats.org/drawingml/2006/table">
            <a:tbl>
              <a:tblPr bandRow="1" firstRow="1">
                <a:noFill/>
                <a:tableStyleId>{A3C6FCE4-F8CD-4D30-8D9F-4EF19D5C848A}</a:tableStyleId>
              </a:tblPr>
              <a:tblGrid>
                <a:gridCol w="2614600"/>
                <a:gridCol w="2614600"/>
                <a:gridCol w="2614600"/>
                <a:gridCol w="2614600"/>
              </a:tblGrid>
              <a:tr h="1658725">
                <a:tc>
                  <a:txBody>
                    <a:bodyPr/>
                    <a:lstStyle/>
                    <a:p>
                      <a:pPr indent="0" lvl="0" marL="0" marR="0" rtl="0" algn="l">
                        <a:lnSpc>
                          <a:spcPct val="100000"/>
                        </a:lnSpc>
                        <a:spcBef>
                          <a:spcPts val="0"/>
                        </a:spcBef>
                        <a:spcAft>
                          <a:spcPts val="0"/>
                        </a:spcAft>
                        <a:buClr>
                          <a:srgbClr val="000000"/>
                        </a:buClr>
                        <a:buSzPts val="4000"/>
                        <a:buFont typeface="Arial"/>
                        <a:buNone/>
                      </a:pPr>
                      <a:r>
                        <a:rPr lang="en-US" sz="4000" u="none" cap="none" strike="noStrike">
                          <a:latin typeface="Arial"/>
                          <a:ea typeface="Arial"/>
                          <a:cs typeface="Arial"/>
                          <a:sym typeface="Arial"/>
                        </a:rPr>
                        <a:t>6 year olds</a:t>
                      </a:r>
                      <a:endParaRPr sz="4000" u="none" cap="none" strike="noStrike"/>
                    </a:p>
                  </a:txBody>
                  <a:tcPr marT="60975" marB="60975" marR="121925" marL="121925"/>
                </a:tc>
                <a:tc>
                  <a:txBody>
                    <a:bodyPr/>
                    <a:lstStyle/>
                    <a:p>
                      <a:pPr indent="0" lvl="0" marL="0" marR="0" rtl="0" algn="l">
                        <a:lnSpc>
                          <a:spcPct val="100000"/>
                        </a:lnSpc>
                        <a:spcBef>
                          <a:spcPts val="0"/>
                        </a:spcBef>
                        <a:spcAft>
                          <a:spcPts val="0"/>
                        </a:spcAft>
                        <a:buClr>
                          <a:srgbClr val="000000"/>
                        </a:buClr>
                        <a:buSzPts val="3300"/>
                        <a:buFont typeface="Arial"/>
                        <a:buNone/>
                      </a:pPr>
                      <a:r>
                        <a:rPr lang="en-US" sz="3300" u="none" cap="none" strike="noStrike">
                          <a:latin typeface="Arial"/>
                          <a:ea typeface="Arial"/>
                          <a:cs typeface="Arial"/>
                          <a:sym typeface="Arial"/>
                        </a:rPr>
                        <a:t>7-8 Year Olds</a:t>
                      </a:r>
                      <a:endParaRPr sz="3300" u="none" cap="none" strike="noStrike"/>
                    </a:p>
                  </a:txBody>
                  <a:tcPr marT="60975" marB="60975" marR="121925" marL="121925"/>
                </a:tc>
                <a:tc>
                  <a:txBody>
                    <a:bodyPr/>
                    <a:lstStyle/>
                    <a:p>
                      <a:pPr indent="0" lvl="0" marL="0" marR="0" rtl="0" algn="l">
                        <a:lnSpc>
                          <a:spcPct val="100000"/>
                        </a:lnSpc>
                        <a:spcBef>
                          <a:spcPts val="0"/>
                        </a:spcBef>
                        <a:spcAft>
                          <a:spcPts val="0"/>
                        </a:spcAft>
                        <a:buClr>
                          <a:srgbClr val="000000"/>
                        </a:buClr>
                        <a:buSzPts val="3300"/>
                        <a:buFont typeface="Arial"/>
                        <a:buNone/>
                      </a:pPr>
                      <a:r>
                        <a:rPr lang="en-US" sz="3300" u="none" cap="none" strike="noStrike">
                          <a:latin typeface="Arial"/>
                          <a:ea typeface="Arial"/>
                          <a:cs typeface="Arial"/>
                          <a:sym typeface="Arial"/>
                        </a:rPr>
                        <a:t>9-10 Year olds</a:t>
                      </a:r>
                      <a:endParaRPr sz="3300" u="none" cap="none" strike="noStrike"/>
                    </a:p>
                  </a:txBody>
                  <a:tcPr marT="60975" marB="60975" marR="121925" marL="121925"/>
                </a:tc>
                <a:tc>
                  <a:txBody>
                    <a:bodyPr/>
                    <a:lstStyle/>
                    <a:p>
                      <a:pPr indent="0" lvl="0" marL="0" marR="0" rtl="0" algn="l">
                        <a:lnSpc>
                          <a:spcPct val="100000"/>
                        </a:lnSpc>
                        <a:spcBef>
                          <a:spcPts val="0"/>
                        </a:spcBef>
                        <a:spcAft>
                          <a:spcPts val="0"/>
                        </a:spcAft>
                        <a:buClr>
                          <a:srgbClr val="000000"/>
                        </a:buClr>
                        <a:buSzPts val="3300"/>
                        <a:buFont typeface="Arial"/>
                        <a:buNone/>
                      </a:pPr>
                      <a:r>
                        <a:rPr lang="en-US" sz="3300" u="none" cap="none" strike="noStrike">
                          <a:latin typeface="Arial"/>
                          <a:ea typeface="Arial"/>
                          <a:cs typeface="Arial"/>
                          <a:sym typeface="Arial"/>
                        </a:rPr>
                        <a:t>11 Year</a:t>
                      </a:r>
                      <a:endParaRPr sz="1900" u="none" cap="none" strike="noStrike"/>
                    </a:p>
                  </a:txBody>
                  <a:tcPr marT="60975" marB="60975" marR="121925" marL="121925"/>
                </a:tc>
              </a:tr>
              <a:tr h="2170675">
                <a:tc>
                  <a:txBody>
                    <a:bodyPr/>
                    <a:lstStyle/>
                    <a:p>
                      <a:pPr indent="0" lvl="0" marL="0" marR="0" rtl="0" algn="l">
                        <a:lnSpc>
                          <a:spcPct val="100000"/>
                        </a:lnSpc>
                        <a:spcBef>
                          <a:spcPts val="0"/>
                        </a:spcBef>
                        <a:spcAft>
                          <a:spcPts val="0"/>
                        </a:spcAft>
                        <a:buClr>
                          <a:srgbClr val="FF0000"/>
                        </a:buClr>
                        <a:buSzPts val="6700"/>
                        <a:buFont typeface="Arial"/>
                        <a:buNone/>
                      </a:pPr>
                      <a:r>
                        <a:rPr lang="en-US" sz="6700" u="none" cap="none" strike="noStrike">
                          <a:solidFill>
                            <a:srgbClr val="FF0000"/>
                          </a:solidFill>
                          <a:latin typeface="Arial"/>
                          <a:ea typeface="Arial"/>
                          <a:cs typeface="Arial"/>
                          <a:sym typeface="Arial"/>
                        </a:rPr>
                        <a:t>+0.75</a:t>
                      </a:r>
                      <a:endParaRPr sz="6700" u="none" cap="none" strike="noStrike">
                        <a:solidFill>
                          <a:srgbClr val="FF0000"/>
                        </a:solidFill>
                      </a:endParaRPr>
                    </a:p>
                  </a:txBody>
                  <a:tcPr marT="60975" marB="60975" marR="121925" marL="121925"/>
                </a:tc>
                <a:tc>
                  <a:txBody>
                    <a:bodyPr/>
                    <a:lstStyle/>
                    <a:p>
                      <a:pPr indent="0" lvl="0" marL="0" marR="0" rtl="0" algn="l">
                        <a:lnSpc>
                          <a:spcPct val="100000"/>
                        </a:lnSpc>
                        <a:spcBef>
                          <a:spcPts val="0"/>
                        </a:spcBef>
                        <a:spcAft>
                          <a:spcPts val="0"/>
                        </a:spcAft>
                        <a:buClr>
                          <a:srgbClr val="FFC000"/>
                        </a:buClr>
                        <a:buSzPts val="6700"/>
                        <a:buFont typeface="Arial"/>
                        <a:buNone/>
                      </a:pPr>
                      <a:r>
                        <a:rPr lang="en-US" sz="6700" u="none" cap="none" strike="noStrike">
                          <a:solidFill>
                            <a:srgbClr val="FFC000"/>
                          </a:solidFill>
                          <a:latin typeface="Arial"/>
                          <a:ea typeface="Arial"/>
                          <a:cs typeface="Arial"/>
                          <a:sym typeface="Arial"/>
                        </a:rPr>
                        <a:t>+0.50</a:t>
                      </a:r>
                      <a:endParaRPr sz="6700" u="none" cap="none" strike="noStrike">
                        <a:solidFill>
                          <a:srgbClr val="FFC000"/>
                        </a:solidFill>
                      </a:endParaRPr>
                    </a:p>
                  </a:txBody>
                  <a:tcPr marT="60975" marB="60975" marR="121925" marL="121925"/>
                </a:tc>
                <a:tc>
                  <a:txBody>
                    <a:bodyPr/>
                    <a:lstStyle/>
                    <a:p>
                      <a:pPr indent="0" lvl="0" marL="0" marR="0" rtl="0" algn="l">
                        <a:lnSpc>
                          <a:spcPct val="100000"/>
                        </a:lnSpc>
                        <a:spcBef>
                          <a:spcPts val="0"/>
                        </a:spcBef>
                        <a:spcAft>
                          <a:spcPts val="0"/>
                        </a:spcAft>
                        <a:buClr>
                          <a:srgbClr val="00B050"/>
                        </a:buClr>
                        <a:buSzPts val="6700"/>
                        <a:buFont typeface="Arial"/>
                        <a:buNone/>
                      </a:pPr>
                      <a:r>
                        <a:rPr lang="en-US" sz="6700" u="none" cap="none" strike="noStrike">
                          <a:solidFill>
                            <a:srgbClr val="00B050"/>
                          </a:solidFill>
                          <a:latin typeface="Arial"/>
                          <a:ea typeface="Arial"/>
                          <a:cs typeface="Arial"/>
                          <a:sym typeface="Arial"/>
                        </a:rPr>
                        <a:t>+0.25</a:t>
                      </a:r>
                      <a:endParaRPr sz="6700" u="none" cap="none" strike="noStrike">
                        <a:solidFill>
                          <a:srgbClr val="00B050"/>
                        </a:solidFill>
                      </a:endParaRPr>
                    </a:p>
                  </a:txBody>
                  <a:tcPr marT="60975" marB="60975" marR="121925" marL="121925"/>
                </a:tc>
                <a:tc>
                  <a:txBody>
                    <a:bodyPr/>
                    <a:lstStyle/>
                    <a:p>
                      <a:pPr indent="0" lvl="0" marL="0" marR="0" rtl="0" algn="l">
                        <a:lnSpc>
                          <a:spcPct val="100000"/>
                        </a:lnSpc>
                        <a:spcBef>
                          <a:spcPts val="0"/>
                        </a:spcBef>
                        <a:spcAft>
                          <a:spcPts val="0"/>
                        </a:spcAft>
                        <a:buClr>
                          <a:srgbClr val="1C405D"/>
                        </a:buClr>
                        <a:buSzPts val="6700"/>
                        <a:buFont typeface="Arial"/>
                        <a:buNone/>
                      </a:pPr>
                      <a:r>
                        <a:rPr lang="en-US" sz="6700" u="none" cap="none" strike="noStrike">
                          <a:solidFill>
                            <a:srgbClr val="1C405D"/>
                          </a:solidFill>
                          <a:latin typeface="Arial"/>
                          <a:ea typeface="Arial"/>
                          <a:cs typeface="Arial"/>
                          <a:sym typeface="Arial"/>
                        </a:rPr>
                        <a:t>0.00</a:t>
                      </a:r>
                      <a:endParaRPr sz="1900" u="none" cap="none" strike="noStrike"/>
                    </a:p>
                  </a:txBody>
                  <a:tcPr marT="60975" marB="60975" marR="121925" marL="121925"/>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3"/>
          <p:cNvSpPr txBox="1"/>
          <p:nvPr>
            <p:ph type="title"/>
          </p:nvPr>
        </p:nvSpPr>
        <p:spPr>
          <a:xfrm>
            <a:off x="4495300" y="1240300"/>
            <a:ext cx="7172444" cy="1798500"/>
          </a:xfrm>
          <a:prstGeom prst="rect">
            <a:avLst/>
          </a:prstGeom>
          <a:noFill/>
          <a:ln>
            <a:noFill/>
          </a:ln>
        </p:spPr>
        <p:txBody>
          <a:bodyPr anchorCtr="0" anchor="t" bIns="121875" lIns="121875" spcFirstLastPara="1" rIns="121875" wrap="square" tIns="121875">
            <a:normAutofit fontScale="90000"/>
          </a:bodyPr>
          <a:lstStyle/>
          <a:p>
            <a:pPr indent="-520700" lvl="0" marL="520700" rtl="0" algn="l">
              <a:lnSpc>
                <a:spcPct val="100000"/>
              </a:lnSpc>
              <a:spcBef>
                <a:spcPts val="0"/>
              </a:spcBef>
              <a:spcAft>
                <a:spcPts val="0"/>
              </a:spcAft>
              <a:buClr>
                <a:srgbClr val="7B6E66"/>
              </a:buClr>
              <a:buSzPct val="89506"/>
              <a:buFont typeface="Arial"/>
              <a:buNone/>
            </a:pPr>
            <a:r>
              <a:rPr lang="en-US" sz="3600">
                <a:solidFill>
                  <a:schemeClr val="dk1"/>
                </a:solidFill>
              </a:rPr>
              <a:t>What's causing all this myopia?</a:t>
            </a:r>
            <a:endParaRPr sz="3600">
              <a:solidFill>
                <a:schemeClr val="dk1"/>
              </a:solidFill>
            </a:endParaRPr>
          </a:p>
          <a:p>
            <a:pPr indent="-520700" lvl="0" marL="520700" rtl="0" algn="l">
              <a:lnSpc>
                <a:spcPct val="100000"/>
              </a:lnSpc>
              <a:spcBef>
                <a:spcPts val="0"/>
              </a:spcBef>
              <a:spcAft>
                <a:spcPts val="0"/>
              </a:spcAft>
              <a:buClr>
                <a:srgbClr val="7B6E66"/>
              </a:buClr>
              <a:buSzPct val="89506"/>
              <a:buFont typeface="Arial"/>
              <a:buNone/>
            </a:pPr>
            <a:r>
              <a:rPr lang="en-US" sz="3600">
                <a:solidFill>
                  <a:schemeClr val="dk1"/>
                </a:solidFill>
              </a:rPr>
              <a:t>The classic Nature Argument</a:t>
            </a:r>
            <a:endParaRPr sz="3600">
              <a:solidFill>
                <a:schemeClr val="dk1"/>
              </a:solidFill>
            </a:endParaRPr>
          </a:p>
        </p:txBody>
      </p:sp>
      <p:sp>
        <p:nvSpPr>
          <p:cNvPr id="309" name="Google Shape;309;p13"/>
          <p:cNvSpPr txBox="1"/>
          <p:nvPr>
            <p:ph idx="1" type="body"/>
          </p:nvPr>
        </p:nvSpPr>
        <p:spPr>
          <a:xfrm>
            <a:off x="4663833" y="2920267"/>
            <a:ext cx="7591200" cy="2749500"/>
          </a:xfrm>
          <a:prstGeom prst="rect">
            <a:avLst/>
          </a:prstGeom>
          <a:noFill/>
          <a:ln>
            <a:noFill/>
          </a:ln>
        </p:spPr>
        <p:txBody>
          <a:bodyPr anchorCtr="0" anchor="t" bIns="121875" lIns="121875" spcFirstLastPara="1" rIns="121875" wrap="square" tIns="121875">
            <a:normAutofit fontScale="92500"/>
          </a:bodyPr>
          <a:lstStyle/>
          <a:p>
            <a:pPr indent="-203199" lvl="2" marL="76200" rtl="0" algn="l">
              <a:lnSpc>
                <a:spcPct val="120000"/>
              </a:lnSpc>
              <a:spcBef>
                <a:spcPts val="0"/>
              </a:spcBef>
              <a:spcAft>
                <a:spcPts val="0"/>
              </a:spcAft>
              <a:buClr>
                <a:srgbClr val="7B6E66"/>
              </a:buClr>
              <a:buSzPct val="108108"/>
              <a:buFont typeface="Proxima Nova"/>
              <a:buAutoNum type="arabicPeriod"/>
            </a:pPr>
            <a:r>
              <a:rPr lang="en-US" sz="3200">
                <a:solidFill>
                  <a:srgbClr val="7B6E66"/>
                </a:solidFill>
                <a:latin typeface="Arial"/>
                <a:ea typeface="Arial"/>
                <a:cs typeface="Arial"/>
                <a:sym typeface="Arial"/>
              </a:rPr>
              <a:t>Myopia in both parents = 35%</a:t>
            </a:r>
            <a:endParaRPr sz="3200">
              <a:latin typeface="Arial"/>
              <a:ea typeface="Arial"/>
              <a:cs typeface="Arial"/>
              <a:sym typeface="Arial"/>
            </a:endParaRPr>
          </a:p>
          <a:p>
            <a:pPr indent="-203199" lvl="2" marL="76200" rtl="0" algn="l">
              <a:lnSpc>
                <a:spcPct val="120000"/>
              </a:lnSpc>
              <a:spcBef>
                <a:spcPts val="0"/>
              </a:spcBef>
              <a:spcAft>
                <a:spcPts val="0"/>
              </a:spcAft>
              <a:buClr>
                <a:srgbClr val="7B6E66"/>
              </a:buClr>
              <a:buSzPct val="108108"/>
              <a:buFont typeface="Proxima Nova"/>
              <a:buAutoNum type="arabicPeriod"/>
            </a:pPr>
            <a:r>
              <a:rPr lang="en-US" sz="3200">
                <a:solidFill>
                  <a:srgbClr val="7B6E66"/>
                </a:solidFill>
                <a:latin typeface="Arial"/>
                <a:ea typeface="Arial"/>
                <a:cs typeface="Arial"/>
                <a:sym typeface="Arial"/>
              </a:rPr>
              <a:t>Myopia in one parent = 25%</a:t>
            </a:r>
            <a:endParaRPr sz="3200">
              <a:latin typeface="Arial"/>
              <a:ea typeface="Arial"/>
              <a:cs typeface="Arial"/>
              <a:sym typeface="Arial"/>
            </a:endParaRPr>
          </a:p>
          <a:p>
            <a:pPr indent="-203199" lvl="2" marL="76200" rtl="0" algn="l">
              <a:lnSpc>
                <a:spcPct val="120000"/>
              </a:lnSpc>
              <a:spcBef>
                <a:spcPts val="0"/>
              </a:spcBef>
              <a:spcAft>
                <a:spcPts val="0"/>
              </a:spcAft>
              <a:buClr>
                <a:srgbClr val="7B6E66"/>
              </a:buClr>
              <a:buSzPct val="108108"/>
              <a:buFont typeface="Proxima Nova"/>
              <a:buAutoNum type="arabicPeriod"/>
            </a:pPr>
            <a:r>
              <a:rPr lang="en-US" sz="3200">
                <a:solidFill>
                  <a:srgbClr val="7B6E66"/>
                </a:solidFill>
                <a:latin typeface="Arial"/>
                <a:ea typeface="Arial"/>
                <a:cs typeface="Arial"/>
                <a:sym typeface="Arial"/>
              </a:rPr>
              <a:t>No myopic parents = &lt; 10%</a:t>
            </a:r>
            <a:endParaRPr sz="3200">
              <a:latin typeface="Arial"/>
              <a:ea typeface="Arial"/>
              <a:cs typeface="Arial"/>
              <a:sym typeface="Arial"/>
            </a:endParaRPr>
          </a:p>
          <a:p>
            <a:pPr indent="-203199" lvl="2" marL="76200" rtl="0" algn="l">
              <a:lnSpc>
                <a:spcPct val="120000"/>
              </a:lnSpc>
              <a:spcBef>
                <a:spcPts val="0"/>
              </a:spcBef>
              <a:spcAft>
                <a:spcPts val="0"/>
              </a:spcAft>
              <a:buClr>
                <a:srgbClr val="7B6E66"/>
              </a:buClr>
              <a:buSzPct val="108108"/>
              <a:buFont typeface="Proxima Nova"/>
              <a:buAutoNum type="arabicPeriod"/>
            </a:pPr>
            <a:r>
              <a:rPr lang="en-US" sz="3200">
                <a:solidFill>
                  <a:srgbClr val="7B6E66"/>
                </a:solidFill>
                <a:latin typeface="Arial"/>
                <a:ea typeface="Arial"/>
                <a:cs typeface="Arial"/>
                <a:sym typeface="Arial"/>
              </a:rPr>
              <a:t>Females more myopic than males</a:t>
            </a:r>
            <a:endParaRPr sz="3200">
              <a:solidFill>
                <a:srgbClr val="7B6E66"/>
              </a:solidFill>
              <a:latin typeface="Arial"/>
              <a:ea typeface="Arial"/>
              <a:cs typeface="Arial"/>
              <a:sym typeface="Arial"/>
            </a:endParaRPr>
          </a:p>
        </p:txBody>
      </p:sp>
      <p:pic>
        <p:nvPicPr>
          <p:cNvPr id="310" name="Google Shape;310;p13"/>
          <p:cNvPicPr preferRelativeResize="0"/>
          <p:nvPr/>
        </p:nvPicPr>
        <p:blipFill rotWithShape="1">
          <a:blip r:embed="rId3">
            <a:alphaModFix/>
          </a:blip>
          <a:srcRect b="0" l="0" r="21763" t="47652"/>
          <a:stretch/>
        </p:blipFill>
        <p:spPr>
          <a:xfrm>
            <a:off x="0" y="3267900"/>
            <a:ext cx="3927634" cy="3590100"/>
          </a:xfrm>
          <a:prstGeom prst="rect">
            <a:avLst/>
          </a:prstGeom>
          <a:noFill/>
          <a:ln>
            <a:noFill/>
          </a:ln>
        </p:spPr>
      </p:pic>
      <p:pic>
        <p:nvPicPr>
          <p:cNvPr id="311" name="Google Shape;311;p13"/>
          <p:cNvPicPr preferRelativeResize="0"/>
          <p:nvPr/>
        </p:nvPicPr>
        <p:blipFill rotWithShape="1">
          <a:blip r:embed="rId4">
            <a:alphaModFix/>
          </a:blip>
          <a:srcRect b="0" l="0" r="20407" t="0"/>
          <a:stretch/>
        </p:blipFill>
        <p:spPr>
          <a:xfrm>
            <a:off x="0" y="0"/>
            <a:ext cx="3927629" cy="3267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CC1"/>
        </a:solidFill>
      </p:bgPr>
    </p:bg>
    <p:spTree>
      <p:nvGrpSpPr>
        <p:cNvPr id="315" name="Shape 315"/>
        <p:cNvGrpSpPr/>
        <p:nvPr/>
      </p:nvGrpSpPr>
      <p:grpSpPr>
        <a:xfrm>
          <a:off x="0" y="0"/>
          <a:ext cx="0" cy="0"/>
          <a:chOff x="0" y="0"/>
          <a:chExt cx="0" cy="0"/>
        </a:xfrm>
      </p:grpSpPr>
      <p:sp>
        <p:nvSpPr>
          <p:cNvPr id="316" name="Google Shape;316;p14"/>
          <p:cNvSpPr/>
          <p:nvPr/>
        </p:nvSpPr>
        <p:spPr>
          <a:xfrm>
            <a:off x="8309467" y="3938067"/>
            <a:ext cx="3207600" cy="2276400"/>
          </a:xfrm>
          <a:prstGeom prst="rect">
            <a:avLst/>
          </a:prstGeom>
          <a:noFill/>
          <a:ln>
            <a:noFill/>
          </a:ln>
        </p:spPr>
        <p:txBody>
          <a:bodyPr anchorCtr="0" anchor="t" bIns="60925" lIns="60925" spcFirstLastPara="1" rIns="60925" wrap="square" tIns="60925">
            <a:noAutofit/>
          </a:bodyPr>
          <a:lstStyle/>
          <a:p>
            <a:pPr indent="0" lvl="0" marL="0" marR="0" rtl="0" algn="l">
              <a:lnSpc>
                <a:spcPct val="100000"/>
              </a:lnSpc>
              <a:spcBef>
                <a:spcPts val="0"/>
              </a:spcBef>
              <a:spcAft>
                <a:spcPts val="0"/>
              </a:spcAft>
              <a:buClr>
                <a:srgbClr val="FFFFFF"/>
              </a:buClr>
              <a:buSzPts val="2100"/>
              <a:buFont typeface="Arial"/>
              <a:buNone/>
            </a:pPr>
            <a:r>
              <a:rPr b="1" i="0" lang="en-US" sz="2700" u="none" cap="none" strike="noStrike">
                <a:solidFill>
                  <a:schemeClr val="lt2"/>
                </a:solidFill>
                <a:latin typeface="Arial"/>
                <a:ea typeface="Arial"/>
                <a:cs typeface="Arial"/>
                <a:sym typeface="Arial"/>
              </a:rPr>
              <a:t>FedOpto Medillian Columbia 2015</a:t>
            </a:r>
            <a:endParaRPr b="1" i="0" sz="2700" u="none" cap="none" strike="noStrike">
              <a:solidFill>
                <a:schemeClr val="lt2"/>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2100"/>
              <a:buFont typeface="Arial"/>
              <a:buNone/>
            </a:pPr>
            <a:r>
              <a:rPr b="0" i="0" lang="en-US" sz="3200" u="none" cap="none" strike="noStrike">
                <a:solidFill>
                  <a:schemeClr val="lt2"/>
                </a:solidFill>
                <a:latin typeface="Arial"/>
                <a:ea typeface="Arial"/>
                <a:cs typeface="Arial"/>
                <a:sym typeface="Arial"/>
              </a:rPr>
              <a:t>Dr. Monica Jong, Brien Holden Vision Institute</a:t>
            </a:r>
            <a:endParaRPr b="0" i="0" sz="3200" u="none" cap="none" strike="noStrike">
              <a:solidFill>
                <a:schemeClr val="lt2"/>
              </a:solidFill>
              <a:latin typeface="Arial"/>
              <a:ea typeface="Arial"/>
              <a:cs typeface="Arial"/>
              <a:sym typeface="Arial"/>
            </a:endParaRPr>
          </a:p>
        </p:txBody>
      </p:sp>
      <p:cxnSp>
        <p:nvCxnSpPr>
          <p:cNvPr id="317" name="Google Shape;317;p14"/>
          <p:cNvCxnSpPr/>
          <p:nvPr/>
        </p:nvCxnSpPr>
        <p:spPr>
          <a:xfrm>
            <a:off x="7940390" y="718600"/>
            <a:ext cx="0" cy="5722800"/>
          </a:xfrm>
          <a:prstGeom prst="straightConnector1">
            <a:avLst/>
          </a:prstGeom>
          <a:noFill/>
          <a:ln cap="flat" cmpd="sng" w="28575">
            <a:solidFill>
              <a:srgbClr val="A9E1EF"/>
            </a:solidFill>
            <a:prstDash val="solid"/>
            <a:round/>
            <a:headEnd len="sm" w="sm" type="none"/>
            <a:tailEnd len="sm" w="sm" type="none"/>
          </a:ln>
        </p:spPr>
      </p:cxnSp>
      <p:sp>
        <p:nvSpPr>
          <p:cNvPr id="318" name="Google Shape;318;p14"/>
          <p:cNvSpPr txBox="1"/>
          <p:nvPr/>
        </p:nvSpPr>
        <p:spPr>
          <a:xfrm>
            <a:off x="5667" y="718600"/>
            <a:ext cx="7667100" cy="4880700"/>
          </a:xfrm>
          <a:prstGeom prst="rect">
            <a:avLst/>
          </a:prstGeom>
          <a:noFill/>
          <a:ln>
            <a:noFill/>
          </a:ln>
        </p:spPr>
        <p:txBody>
          <a:bodyPr anchorCtr="0" anchor="t" bIns="121900" lIns="121900" spcFirstLastPara="1" rIns="121900" wrap="square" tIns="121900">
            <a:noAutofit/>
          </a:bodyPr>
          <a:lstStyle/>
          <a:p>
            <a:pPr indent="-381000" lvl="0" marL="381000" marR="0" rtl="0" algn="r">
              <a:lnSpc>
                <a:spcPct val="100000"/>
              </a:lnSpc>
              <a:spcBef>
                <a:spcPts val="0"/>
              </a:spcBef>
              <a:spcAft>
                <a:spcPts val="0"/>
              </a:spcAft>
              <a:buClr>
                <a:schemeClr val="dk1"/>
              </a:buClr>
              <a:buSzPts val="2800"/>
              <a:buFont typeface="Arial"/>
              <a:buNone/>
            </a:pPr>
            <a:r>
              <a:rPr b="0" i="0" lang="en-US" sz="4800" u="none" cap="none" strike="noStrike">
                <a:solidFill>
                  <a:srgbClr val="FFFFFF"/>
                </a:solidFill>
                <a:latin typeface="Arial"/>
                <a:ea typeface="Arial"/>
                <a:cs typeface="Arial"/>
                <a:sym typeface="Arial"/>
              </a:rPr>
              <a:t>“70% of today’s myopia is environmentally driven. 30% is genetic.”</a:t>
            </a:r>
            <a:endParaRPr b="0" i="1" sz="4800" u="none" cap="none" strike="noStrike">
              <a:solidFill>
                <a:srgbClr val="FFFFFF"/>
              </a:solidFill>
              <a:latin typeface="Arial"/>
              <a:ea typeface="Arial"/>
              <a:cs typeface="Arial"/>
              <a:sym typeface="Arial"/>
            </a:endParaRPr>
          </a:p>
        </p:txBody>
      </p:sp>
      <p:sp>
        <p:nvSpPr>
          <p:cNvPr id="319" name="Google Shape;319;p14"/>
          <p:cNvSpPr txBox="1"/>
          <p:nvPr/>
        </p:nvSpPr>
        <p:spPr>
          <a:xfrm>
            <a:off x="1414667" y="4751400"/>
            <a:ext cx="4691700" cy="1390500"/>
          </a:xfrm>
          <a:prstGeom prst="rect">
            <a:avLst/>
          </a:prstGeom>
          <a:noFill/>
          <a:ln>
            <a:noFill/>
          </a:ln>
        </p:spPr>
        <p:txBody>
          <a:bodyPr anchorCtr="0" anchor="t" bIns="121900" lIns="121900" spcFirstLastPara="1" rIns="121900" wrap="square" tIns="121900">
            <a:noAutofit/>
          </a:bodyPr>
          <a:lstStyle/>
          <a:p>
            <a:pPr indent="-381000" lvl="0" marL="381000" marR="0" rtl="0" algn="l">
              <a:lnSpc>
                <a:spcPct val="100000"/>
              </a:lnSpc>
              <a:spcBef>
                <a:spcPts val="0"/>
              </a:spcBef>
              <a:spcAft>
                <a:spcPts val="0"/>
              </a:spcAft>
              <a:buClr>
                <a:srgbClr val="FFFFFF"/>
              </a:buClr>
              <a:buSzPts val="3200"/>
              <a:buFont typeface="Proxima Nova Semibold"/>
              <a:buChar char="•"/>
            </a:pPr>
            <a:r>
              <a:rPr b="0" i="0" lang="en-US" sz="3200" u="none" cap="none" strike="noStrike">
                <a:solidFill>
                  <a:srgbClr val="FFFFFF"/>
                </a:solidFill>
                <a:latin typeface="Arial"/>
                <a:ea typeface="Arial"/>
                <a:cs typeface="Arial"/>
                <a:sym typeface="Arial"/>
              </a:rPr>
              <a:t>Lack of outdoor time</a:t>
            </a:r>
            <a:endParaRPr b="0" i="0" sz="3200" u="none" cap="none" strike="noStrike">
              <a:solidFill>
                <a:srgbClr val="FFFFFF"/>
              </a:solidFill>
              <a:latin typeface="Arial"/>
              <a:ea typeface="Arial"/>
              <a:cs typeface="Arial"/>
              <a:sym typeface="Arial"/>
            </a:endParaRPr>
          </a:p>
          <a:p>
            <a:pPr indent="-381000" lvl="0" marL="381000" marR="0" rtl="0" algn="l">
              <a:lnSpc>
                <a:spcPct val="100000"/>
              </a:lnSpc>
              <a:spcBef>
                <a:spcPts val="0"/>
              </a:spcBef>
              <a:spcAft>
                <a:spcPts val="0"/>
              </a:spcAft>
              <a:buClr>
                <a:srgbClr val="FFFFFF"/>
              </a:buClr>
              <a:buSzPts val="3200"/>
              <a:buFont typeface="Proxima Nova Semibold"/>
              <a:buChar char="•"/>
            </a:pPr>
            <a:r>
              <a:rPr b="0" i="0" lang="en-US" sz="3200" u="none" cap="none" strike="noStrike">
                <a:solidFill>
                  <a:srgbClr val="FFFFFF"/>
                </a:solidFill>
                <a:latin typeface="Arial"/>
                <a:ea typeface="Arial"/>
                <a:cs typeface="Arial"/>
                <a:sym typeface="Arial"/>
              </a:rPr>
              <a:t>Near demand (?)</a:t>
            </a:r>
            <a:endParaRPr b="0" i="0" sz="3200" u="none" cap="none" strike="noStrike">
              <a:solidFill>
                <a:srgbClr val="FFFFFF"/>
              </a:solidFill>
              <a:latin typeface="Arial"/>
              <a:ea typeface="Arial"/>
              <a:cs typeface="Arial"/>
              <a:sym typeface="Arial"/>
            </a:endParaRPr>
          </a:p>
        </p:txBody>
      </p:sp>
      <p:sp>
        <p:nvSpPr>
          <p:cNvPr id="320" name="Google Shape;320;p14"/>
          <p:cNvSpPr txBox="1"/>
          <p:nvPr/>
        </p:nvSpPr>
        <p:spPr>
          <a:xfrm>
            <a:off x="935867" y="4096367"/>
            <a:ext cx="1395900" cy="12120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800"/>
              <a:buFont typeface="Arial"/>
              <a:buNone/>
            </a:pPr>
            <a:r>
              <a:rPr b="1" i="0" lang="en-US" sz="12800" u="none" cap="none" strike="noStrike">
                <a:solidFill>
                  <a:srgbClr val="A9E1EF"/>
                </a:solidFill>
                <a:latin typeface="Arial"/>
                <a:ea typeface="Arial"/>
                <a:cs typeface="Arial"/>
                <a:sym typeface="Arial"/>
              </a:rPr>
              <a:t>[</a:t>
            </a:r>
            <a:endParaRPr b="1" i="0" sz="12800" u="none" cap="none" strike="noStrike">
              <a:solidFill>
                <a:srgbClr val="A9E1EF"/>
              </a:solidFill>
              <a:latin typeface="Arial"/>
              <a:ea typeface="Arial"/>
              <a:cs typeface="Arial"/>
              <a:sym typeface="Arial"/>
            </a:endParaRPr>
          </a:p>
        </p:txBody>
      </p:sp>
      <p:sp>
        <p:nvSpPr>
          <p:cNvPr id="321" name="Google Shape;321;p14"/>
          <p:cNvSpPr txBox="1"/>
          <p:nvPr/>
        </p:nvSpPr>
        <p:spPr>
          <a:xfrm>
            <a:off x="1031700" y="4096367"/>
            <a:ext cx="1395900" cy="12120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800"/>
              <a:buFont typeface="Arial"/>
              <a:buNone/>
            </a:pPr>
            <a:r>
              <a:rPr b="1" i="0" lang="en-US" sz="12800" u="none" cap="none" strike="noStrike">
                <a:solidFill>
                  <a:srgbClr val="A9E1EF"/>
                </a:solidFill>
                <a:latin typeface="Arial"/>
                <a:ea typeface="Arial"/>
                <a:cs typeface="Arial"/>
                <a:sym typeface="Arial"/>
              </a:rPr>
              <a:t>[</a:t>
            </a:r>
            <a:endParaRPr b="1" i="0" sz="12800" u="none" cap="none" strike="noStrike">
              <a:solidFill>
                <a:srgbClr val="A9E1EF"/>
              </a:solidFill>
              <a:latin typeface="Arial"/>
              <a:ea typeface="Arial"/>
              <a:cs typeface="Arial"/>
              <a:sym typeface="Arial"/>
            </a:endParaRPr>
          </a:p>
        </p:txBody>
      </p:sp>
      <p:sp>
        <p:nvSpPr>
          <p:cNvPr id="322" name="Google Shape;322;p14"/>
          <p:cNvSpPr txBox="1"/>
          <p:nvPr/>
        </p:nvSpPr>
        <p:spPr>
          <a:xfrm>
            <a:off x="5695733" y="4096367"/>
            <a:ext cx="1395900" cy="12120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800"/>
              <a:buFont typeface="Arial"/>
              <a:buNone/>
            </a:pPr>
            <a:r>
              <a:rPr b="1" i="0" lang="en-US" sz="12800" u="none" cap="none" strike="noStrike">
                <a:solidFill>
                  <a:srgbClr val="A9E1EF"/>
                </a:solidFill>
                <a:latin typeface="Arial"/>
                <a:ea typeface="Arial"/>
                <a:cs typeface="Arial"/>
                <a:sym typeface="Arial"/>
              </a:rPr>
              <a:t>]</a:t>
            </a:r>
            <a:endParaRPr b="1" i="0" sz="12800" u="none" cap="none" strike="noStrike">
              <a:solidFill>
                <a:srgbClr val="A9E1E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descr="Chinese school children's eyesight protected by bars that stop them getting  close to books | Daily Mail Online" id="327" name="Google Shape;327;p15"/>
          <p:cNvPicPr preferRelativeResize="0"/>
          <p:nvPr/>
        </p:nvPicPr>
        <p:blipFill rotWithShape="1">
          <a:blip r:embed="rId3">
            <a:alphaModFix/>
          </a:blip>
          <a:srcRect b="0" l="0" r="0" t="0"/>
          <a:stretch/>
        </p:blipFill>
        <p:spPr>
          <a:xfrm>
            <a:off x="1302468" y="257688"/>
            <a:ext cx="9587061" cy="575810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6"/>
          <p:cNvSpPr txBox="1"/>
          <p:nvPr>
            <p:ph type="title"/>
          </p:nvPr>
        </p:nvSpPr>
        <p:spPr>
          <a:xfrm>
            <a:off x="1148475"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US"/>
              <a:t>Outdoor Activities</a:t>
            </a:r>
            <a:endParaRPr/>
          </a:p>
        </p:txBody>
      </p:sp>
      <p:sp>
        <p:nvSpPr>
          <p:cNvPr id="333" name="Google Shape;333;p16"/>
          <p:cNvSpPr/>
          <p:nvPr/>
        </p:nvSpPr>
        <p:spPr>
          <a:xfrm>
            <a:off x="1148468" y="2167563"/>
            <a:ext cx="3906900" cy="2308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000" u="none" cap="none" strike="noStrike">
                <a:solidFill>
                  <a:srgbClr val="000000"/>
                </a:solidFill>
                <a:latin typeface="Arial"/>
                <a:ea typeface="Arial"/>
                <a:cs typeface="Arial"/>
                <a:sym typeface="Arial"/>
              </a:rPr>
              <a:t>The more the better!</a:t>
            </a:r>
            <a:endParaRPr b="0" i="0" sz="3000" u="none" cap="none" strike="noStrike">
              <a:solidFill>
                <a:srgbClr val="000000"/>
              </a:solidFill>
              <a:latin typeface="Arial"/>
              <a:ea typeface="Arial"/>
              <a:cs typeface="Arial"/>
              <a:sym typeface="Arial"/>
            </a:endParaRPr>
          </a:p>
        </p:txBody>
      </p:sp>
      <p:pic>
        <p:nvPicPr>
          <p:cNvPr descr="Time spent in outdoor activities in relation to myopia prevention and  control: a meta‐analysis and systematic review - Xiong - 2017 - Acta  Ophthalmologica - Wiley Online Library" id="334" name="Google Shape;334;p16"/>
          <p:cNvPicPr preferRelativeResize="0"/>
          <p:nvPr/>
        </p:nvPicPr>
        <p:blipFill rotWithShape="1">
          <a:blip r:embed="rId3">
            <a:alphaModFix/>
          </a:blip>
          <a:srcRect b="0" l="0" r="0" t="0"/>
          <a:stretch/>
        </p:blipFill>
        <p:spPr>
          <a:xfrm>
            <a:off x="5304488" y="1501902"/>
            <a:ext cx="6209419" cy="4558146"/>
          </a:xfrm>
          <a:prstGeom prst="rect">
            <a:avLst/>
          </a:prstGeom>
          <a:noFill/>
          <a:ln>
            <a:noFill/>
          </a:ln>
          <a:effectLst>
            <a:outerShdw blurRad="292100" rotWithShape="0" algn="tl" dir="2700000" dist="139700">
              <a:srgbClr val="333333">
                <a:alpha val="63921"/>
              </a:srgbClr>
            </a:outerShdw>
          </a:effectLst>
        </p:spPr>
      </p:pic>
      <p:sp>
        <p:nvSpPr>
          <p:cNvPr id="335" name="Google Shape;335;p16"/>
          <p:cNvSpPr/>
          <p:nvPr/>
        </p:nvSpPr>
        <p:spPr>
          <a:xfrm>
            <a:off x="265176" y="3602047"/>
            <a:ext cx="4407408" cy="120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757070"/>
                </a:solidFill>
                <a:latin typeface="Arial"/>
                <a:ea typeface="Arial"/>
                <a:cs typeface="Arial"/>
                <a:sym typeface="Arial"/>
              </a:rPr>
              <a:t>~2% reduction in risk/hr/wk</a:t>
            </a:r>
            <a:endParaRPr b="0" i="0" sz="3600" u="none" cap="none" strike="noStrike">
              <a:solidFill>
                <a:srgbClr val="75707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7"/>
          <p:cNvSpPr txBox="1"/>
          <p:nvPr>
            <p:ph type="title"/>
          </p:nvPr>
        </p:nvSpPr>
        <p:spPr>
          <a:xfrm>
            <a:off x="1148475"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US"/>
              <a:t>What about Diet?</a:t>
            </a:r>
            <a:endParaRPr/>
          </a:p>
        </p:txBody>
      </p:sp>
      <p:sp>
        <p:nvSpPr>
          <p:cNvPr id="341" name="Google Shape;341;p17"/>
          <p:cNvSpPr txBox="1"/>
          <p:nvPr>
            <p:ph idx="1" type="body"/>
          </p:nvPr>
        </p:nvSpPr>
        <p:spPr>
          <a:xfrm>
            <a:off x="679224" y="1757500"/>
            <a:ext cx="5511263"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b="1" lang="en-US"/>
              <a:t>What: </a:t>
            </a:r>
            <a:endParaRPr sz="2800"/>
          </a:p>
          <a:p>
            <a:pPr indent="-228600" lvl="1" marL="685800" rtl="0" algn="l">
              <a:lnSpc>
                <a:spcPct val="90000"/>
              </a:lnSpc>
              <a:spcBef>
                <a:spcPts val="500"/>
              </a:spcBef>
              <a:spcAft>
                <a:spcPts val="0"/>
              </a:spcAft>
              <a:buSzPts val="2400"/>
              <a:buChar char="▪"/>
            </a:pPr>
            <a:r>
              <a:rPr lang="en-US" sz="1400">
                <a:latin typeface="Arial"/>
                <a:ea typeface="Arial"/>
                <a:cs typeface="Arial"/>
                <a:sym typeface="Arial"/>
              </a:rPr>
              <a:t>851 children, 653 had myopia, average age 12.</a:t>
            </a:r>
            <a:endParaRPr sz="1400">
              <a:latin typeface="Arial"/>
              <a:ea typeface="Arial"/>
              <a:cs typeface="Arial"/>
              <a:sym typeface="Arial"/>
            </a:endParaRPr>
          </a:p>
          <a:p>
            <a:pPr indent="-228600" lvl="1" marL="685800" rtl="0" algn="l">
              <a:lnSpc>
                <a:spcPct val="90000"/>
              </a:lnSpc>
              <a:spcBef>
                <a:spcPts val="500"/>
              </a:spcBef>
              <a:spcAft>
                <a:spcPts val="0"/>
              </a:spcAft>
              <a:buSzPts val="2400"/>
              <a:buChar char="▪"/>
            </a:pPr>
            <a:r>
              <a:rPr lang="en-US" sz="1400">
                <a:latin typeface="Arial"/>
                <a:ea typeface="Arial"/>
                <a:cs typeface="Arial"/>
                <a:sym typeface="Arial"/>
              </a:rPr>
              <a:t>Followed for 3 years</a:t>
            </a:r>
            <a:endParaRPr/>
          </a:p>
          <a:p>
            <a:pPr indent="0" lvl="1" marL="457200" rtl="0" algn="l">
              <a:lnSpc>
                <a:spcPct val="90000"/>
              </a:lnSpc>
              <a:spcBef>
                <a:spcPts val="500"/>
              </a:spcBef>
              <a:spcAft>
                <a:spcPts val="0"/>
              </a:spcAft>
              <a:buSzPts val="2400"/>
              <a:buNone/>
            </a:pPr>
            <a:r>
              <a:t/>
            </a:r>
            <a:endParaRPr sz="1400">
              <a:latin typeface="Arial"/>
              <a:ea typeface="Arial"/>
              <a:cs typeface="Arial"/>
              <a:sym typeface="Arial"/>
            </a:endParaRPr>
          </a:p>
          <a:p>
            <a:pPr indent="-228600" lvl="0" marL="228600" rtl="0" algn="l">
              <a:lnSpc>
                <a:spcPct val="90000"/>
              </a:lnSpc>
              <a:spcBef>
                <a:spcPts val="0"/>
              </a:spcBef>
              <a:spcAft>
                <a:spcPts val="0"/>
              </a:spcAft>
              <a:buSzPts val="2800"/>
              <a:buFont typeface="Arial"/>
              <a:buChar char="▪"/>
            </a:pPr>
            <a:r>
              <a:rPr b="1" lang="en-US" sz="2800"/>
              <a:t>What they found…. </a:t>
            </a:r>
            <a:endParaRPr sz="2800"/>
          </a:p>
          <a:p>
            <a:pPr indent="-190500" lvl="1" marL="685800" rtl="0" algn="l">
              <a:lnSpc>
                <a:spcPct val="90000"/>
              </a:lnSpc>
              <a:spcBef>
                <a:spcPts val="500"/>
              </a:spcBef>
              <a:spcAft>
                <a:spcPts val="0"/>
              </a:spcAft>
              <a:buSzPts val="1800"/>
              <a:buFont typeface="Arial"/>
              <a:buChar char="▪"/>
            </a:pPr>
            <a:r>
              <a:rPr lang="en-US" sz="1400">
                <a:latin typeface="Arial"/>
                <a:ea typeface="Arial"/>
                <a:cs typeface="Arial"/>
                <a:sym typeface="Arial"/>
              </a:rPr>
              <a:t>Axial length was longest in highest quartile group of total cholesterol compared to lowest (0.34mm delta)</a:t>
            </a:r>
            <a:endParaRPr/>
          </a:p>
          <a:p>
            <a:pPr indent="-190500" lvl="1" marL="685800" rtl="0" algn="l">
              <a:lnSpc>
                <a:spcPct val="90000"/>
              </a:lnSpc>
              <a:spcBef>
                <a:spcPts val="500"/>
              </a:spcBef>
              <a:spcAft>
                <a:spcPts val="0"/>
              </a:spcAft>
              <a:buSzPts val="1800"/>
              <a:buFont typeface="Arial"/>
              <a:buChar char="▪"/>
            </a:pPr>
            <a:r>
              <a:rPr lang="en-US" sz="1400">
                <a:latin typeface="Arial"/>
                <a:ea typeface="Arial"/>
                <a:cs typeface="Arial"/>
                <a:sym typeface="Arial"/>
              </a:rPr>
              <a:t>Longest in highest quartile group of saturated fat intake vs lowest (0.29mm difference)</a:t>
            </a:r>
            <a:endParaRPr/>
          </a:p>
          <a:p>
            <a:pPr indent="-76200" lvl="1" marL="685800" rtl="0" algn="l">
              <a:lnSpc>
                <a:spcPct val="90000"/>
              </a:lnSpc>
              <a:spcBef>
                <a:spcPts val="500"/>
              </a:spcBef>
              <a:spcAft>
                <a:spcPts val="0"/>
              </a:spcAft>
              <a:buSzPts val="2400"/>
              <a:buNone/>
            </a:pPr>
            <a:r>
              <a:t/>
            </a:r>
            <a:endParaRPr>
              <a:latin typeface="Arial"/>
              <a:ea typeface="Arial"/>
              <a:cs typeface="Arial"/>
              <a:sym typeface="Arial"/>
            </a:endParaRPr>
          </a:p>
        </p:txBody>
      </p:sp>
      <p:sp>
        <p:nvSpPr>
          <p:cNvPr id="342" name="Google Shape;342;p17"/>
          <p:cNvSpPr txBox="1"/>
          <p:nvPr/>
        </p:nvSpPr>
        <p:spPr>
          <a:xfrm>
            <a:off x="612648" y="6364224"/>
            <a:ext cx="367588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rgbClr val="0272B1"/>
                </a:solidFill>
                <a:latin typeface="Arial"/>
                <a:ea typeface="Arial"/>
                <a:cs typeface="Arial"/>
                <a:sym typeface="Arial"/>
                <a:hlinkClick r:id="rId3">
                  <a:extLst>
                    <a:ext uri="{A12FA001-AC4F-418D-AE19-62706E023703}">
                      <ahyp:hlinkClr val="tx"/>
                    </a:ext>
                  </a:extLst>
                </a:hlinkClick>
              </a:rPr>
              <a:t>https://doi.org/10.1016/j.ophtha.2009.10.003</a:t>
            </a:r>
            <a:endParaRPr b="0" i="0" sz="1400" u="none" cap="none" strike="noStrike">
              <a:solidFill>
                <a:srgbClr val="000000"/>
              </a:solidFill>
              <a:latin typeface="Arial"/>
              <a:ea typeface="Arial"/>
              <a:cs typeface="Arial"/>
              <a:sym typeface="Arial"/>
            </a:endParaRPr>
          </a:p>
        </p:txBody>
      </p:sp>
      <p:sp>
        <p:nvSpPr>
          <p:cNvPr id="343" name="Google Shape;343;p17"/>
          <p:cNvSpPr txBox="1"/>
          <p:nvPr/>
        </p:nvSpPr>
        <p:spPr>
          <a:xfrm>
            <a:off x="783334" y="4989967"/>
            <a:ext cx="540715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Conclusion: Higher saturated fats and cholesterol intake are associated with longer axial length in otherwise healthy children</a:t>
            </a:r>
            <a:endParaRPr/>
          </a:p>
        </p:txBody>
      </p:sp>
      <p:pic>
        <p:nvPicPr>
          <p:cNvPr descr="Free Food Photography of Sliced Bacon on Top of Brown Chopping Board Stock Photo" id="344" name="Google Shape;344;p17"/>
          <p:cNvPicPr preferRelativeResize="0"/>
          <p:nvPr/>
        </p:nvPicPr>
        <p:blipFill rotWithShape="1">
          <a:blip r:embed="rId4">
            <a:alphaModFix/>
          </a:blip>
          <a:srcRect b="0" l="0" r="0" t="0"/>
          <a:stretch/>
        </p:blipFill>
        <p:spPr>
          <a:xfrm>
            <a:off x="6406274" y="1669449"/>
            <a:ext cx="5511262" cy="4563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18"/>
          <p:cNvSpPr txBox="1"/>
          <p:nvPr>
            <p:ph type="title"/>
          </p:nvPr>
        </p:nvSpPr>
        <p:spPr>
          <a:xfrm>
            <a:off x="1148475"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US" sz="3600"/>
              <a:t>When parents ask about </a:t>
            </a:r>
            <a:br>
              <a:rPr lang="en-US" sz="3600"/>
            </a:br>
            <a:r>
              <a:rPr lang="en-US" sz="3600"/>
              <a:t>screentime . . . </a:t>
            </a:r>
            <a:endParaRPr sz="3600"/>
          </a:p>
        </p:txBody>
      </p:sp>
      <p:sp>
        <p:nvSpPr>
          <p:cNvPr id="350" name="Google Shape;350;p18"/>
          <p:cNvSpPr txBox="1"/>
          <p:nvPr>
            <p:ph idx="1" type="body"/>
          </p:nvPr>
        </p:nvSpPr>
        <p:spPr>
          <a:xfrm>
            <a:off x="758951" y="2080778"/>
            <a:ext cx="5783157" cy="438726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2800"/>
              <a:buChar char="▪"/>
            </a:pPr>
            <a:r>
              <a:rPr lang="en-US" sz="1800"/>
              <a:t>The World Health Organization recommends &lt;1 hour of sedentary screen time for children</a:t>
            </a:r>
            <a:endParaRPr/>
          </a:p>
          <a:p>
            <a:pPr indent="-228600" lvl="0" marL="228600" rtl="0" algn="l">
              <a:lnSpc>
                <a:spcPct val="90000"/>
              </a:lnSpc>
              <a:spcBef>
                <a:spcPts val="0"/>
              </a:spcBef>
              <a:spcAft>
                <a:spcPts val="0"/>
              </a:spcAft>
              <a:buSzPts val="2800"/>
              <a:buChar char="▪"/>
            </a:pPr>
            <a:r>
              <a:rPr lang="en-US" sz="1800">
                <a:solidFill>
                  <a:srgbClr val="1F1F1F"/>
                </a:solidFill>
              </a:rPr>
              <a:t>I</a:t>
            </a:r>
            <a:r>
              <a:rPr i="0" lang="en-US" sz="1800">
                <a:solidFill>
                  <a:srgbClr val="1F1F1F"/>
                </a:solidFill>
              </a:rPr>
              <a:t>n the United States, a sample of 40,337 children 2-17 years of age was assessed</a:t>
            </a:r>
            <a:endParaRPr/>
          </a:p>
          <a:p>
            <a:pPr indent="-228600" lvl="0" marL="228600" rtl="0" algn="l">
              <a:lnSpc>
                <a:spcPct val="90000"/>
              </a:lnSpc>
              <a:spcBef>
                <a:spcPts val="0"/>
              </a:spcBef>
              <a:spcAft>
                <a:spcPts val="0"/>
              </a:spcAft>
              <a:buSzPts val="2800"/>
              <a:buChar char="▪"/>
            </a:pPr>
            <a:r>
              <a:rPr i="0" lang="en-US" sz="1800">
                <a:solidFill>
                  <a:srgbClr val="1F1F1F"/>
                </a:solidFill>
              </a:rPr>
              <a:t>Found that</a:t>
            </a:r>
            <a:r>
              <a:rPr b="0" i="0" lang="en-US" sz="1800">
                <a:solidFill>
                  <a:srgbClr val="1F1F1F"/>
                </a:solidFill>
              </a:rPr>
              <a:t> use of screens (4 hours/day) to be associated with lower psychological well-being, including less curiosity, lower self-control, more distractibility, more difficulties in making friends, less emotional stability, being more difficult to care for, and inability to finish tasks.</a:t>
            </a:r>
            <a:endParaRPr sz="1800"/>
          </a:p>
        </p:txBody>
      </p:sp>
      <p:pic>
        <p:nvPicPr>
          <p:cNvPr descr="Free Crop mother with anonymous daughter typing on laptop in bedroom Stock Photo" id="351" name="Google Shape;351;p18"/>
          <p:cNvPicPr preferRelativeResize="0"/>
          <p:nvPr/>
        </p:nvPicPr>
        <p:blipFill rotWithShape="1">
          <a:blip r:embed="rId3">
            <a:alphaModFix/>
          </a:blip>
          <a:srcRect b="0" l="0" r="0" t="0"/>
          <a:stretch/>
        </p:blipFill>
        <p:spPr>
          <a:xfrm>
            <a:off x="7517469" y="0"/>
            <a:ext cx="4572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1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A picture containing drawing&#10;&#10;Description automatically generated" id="357" name="Google Shape;357;p19"/>
          <p:cNvPicPr preferRelativeResize="0"/>
          <p:nvPr/>
        </p:nvPicPr>
        <p:blipFill rotWithShape="1">
          <a:blip r:embed="rId4">
            <a:alphaModFix/>
          </a:blip>
          <a:srcRect b="0" l="0" r="0" t="0"/>
          <a:stretch/>
        </p:blipFill>
        <p:spPr>
          <a:xfrm>
            <a:off x="3942097" y="1586585"/>
            <a:ext cx="4132055" cy="3429606"/>
          </a:xfrm>
          <a:prstGeom prst="rect">
            <a:avLst/>
          </a:prstGeom>
          <a:noFill/>
          <a:ln>
            <a:noFill/>
          </a:ln>
        </p:spPr>
      </p:pic>
      <p:pic>
        <p:nvPicPr>
          <p:cNvPr descr="image that says &quot;logo&quot;" id="358" name="Google Shape;358;p19"/>
          <p:cNvPicPr preferRelativeResize="0"/>
          <p:nvPr/>
        </p:nvPicPr>
        <p:blipFill>
          <a:blip r:embed="rId5">
            <a:alphaModFix/>
          </a:blip>
          <a:stretch>
            <a:fillRect/>
          </a:stretch>
        </p:blipFill>
        <p:spPr>
          <a:xfrm>
            <a:off x="3905240" y="791640"/>
            <a:ext cx="4381500" cy="4381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0"/>
          <p:cNvSpPr txBox="1"/>
          <p:nvPr>
            <p:ph idx="4294967295" type="title"/>
          </p:nvPr>
        </p:nvSpPr>
        <p:spPr>
          <a:xfrm>
            <a:off x="0" y="1635084"/>
            <a:ext cx="12192000" cy="2465100"/>
          </a:xfrm>
          <a:prstGeom prst="rect">
            <a:avLst/>
          </a:prstGeom>
          <a:noFill/>
          <a:ln>
            <a:noFill/>
          </a:ln>
        </p:spPr>
        <p:txBody>
          <a:bodyPr anchorCtr="0" anchor="t" bIns="121875" lIns="121875" spcFirstLastPara="1" rIns="121875" wrap="square" tIns="121875">
            <a:normAutofit/>
          </a:bodyPr>
          <a:lstStyle/>
          <a:p>
            <a:pPr indent="-609600" lvl="0" marL="609600" rtl="0" algn="ctr">
              <a:lnSpc>
                <a:spcPct val="100000"/>
              </a:lnSpc>
              <a:spcBef>
                <a:spcPts val="0"/>
              </a:spcBef>
              <a:spcAft>
                <a:spcPts val="0"/>
              </a:spcAft>
              <a:buClr>
                <a:srgbClr val="FFFFFF"/>
              </a:buClr>
              <a:buSzPts val="13300"/>
              <a:buFont typeface="Verdana"/>
              <a:buNone/>
            </a:pPr>
            <a:r>
              <a:rPr b="1" i="0" lang="en-US" sz="13300" u="none" cap="none" strike="noStrike">
                <a:solidFill>
                  <a:srgbClr val="FFFFFF"/>
                </a:solidFill>
                <a:latin typeface="Arial"/>
                <a:ea typeface="Arial"/>
                <a:cs typeface="Arial"/>
                <a:sym typeface="Arial"/>
              </a:rPr>
              <a:t>Questions</a:t>
            </a:r>
            <a:endParaRPr b="1" i="0" sz="13300" u="none" cap="none" strike="noStrike">
              <a:solidFill>
                <a:srgbClr val="FFFFFF"/>
              </a:solidFill>
              <a:latin typeface="Arial"/>
              <a:ea typeface="Arial"/>
              <a:cs typeface="Arial"/>
              <a:sym typeface="Arial"/>
            </a:endParaRPr>
          </a:p>
        </p:txBody>
      </p:sp>
      <p:grpSp>
        <p:nvGrpSpPr>
          <p:cNvPr id="364" name="Google Shape;364;p20"/>
          <p:cNvGrpSpPr/>
          <p:nvPr/>
        </p:nvGrpSpPr>
        <p:grpSpPr>
          <a:xfrm>
            <a:off x="-17925" y="6726003"/>
            <a:ext cx="12209925" cy="131997"/>
            <a:chOff x="0" y="0"/>
            <a:chExt cx="9157673" cy="99000"/>
          </a:xfrm>
        </p:grpSpPr>
        <p:sp>
          <p:nvSpPr>
            <p:cNvPr id="365" name="Google Shape;365;p20"/>
            <p:cNvSpPr/>
            <p:nvPr/>
          </p:nvSpPr>
          <p:spPr>
            <a:xfrm>
              <a:off x="0" y="0"/>
              <a:ext cx="1186200" cy="99000"/>
            </a:xfrm>
            <a:prstGeom prst="rect">
              <a:avLst/>
            </a:prstGeom>
            <a:solidFill>
              <a:srgbClr val="EF6B1A"/>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 name="Google Shape;366;p20"/>
            <p:cNvSpPr/>
            <p:nvPr/>
          </p:nvSpPr>
          <p:spPr>
            <a:xfrm>
              <a:off x="1186245" y="0"/>
              <a:ext cx="1138800" cy="99000"/>
            </a:xfrm>
            <a:prstGeom prst="rect">
              <a:avLst/>
            </a:prstGeom>
            <a:solidFill>
              <a:srgbClr val="AB371D"/>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7" name="Google Shape;367;p20"/>
            <p:cNvSpPr/>
            <p:nvPr/>
          </p:nvSpPr>
          <p:spPr>
            <a:xfrm>
              <a:off x="2325016" y="0"/>
              <a:ext cx="1138800" cy="99000"/>
            </a:xfrm>
            <a:prstGeom prst="rect">
              <a:avLst/>
            </a:prstGeom>
            <a:solidFill>
              <a:srgbClr val="94C84B"/>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8" name="Google Shape;368;p20"/>
            <p:cNvSpPr/>
            <p:nvPr/>
          </p:nvSpPr>
          <p:spPr>
            <a:xfrm>
              <a:off x="3463788" y="0"/>
              <a:ext cx="1138800" cy="99000"/>
            </a:xfrm>
            <a:prstGeom prst="rect">
              <a:avLst/>
            </a:prstGeom>
            <a:solidFill>
              <a:srgbClr val="537D2F"/>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9" name="Google Shape;369;p20"/>
            <p:cNvSpPr/>
            <p:nvPr/>
          </p:nvSpPr>
          <p:spPr>
            <a:xfrm>
              <a:off x="4602559" y="0"/>
              <a:ext cx="1138800" cy="99000"/>
            </a:xfrm>
            <a:prstGeom prst="rect">
              <a:avLst/>
            </a:prstGeom>
            <a:solidFill>
              <a:srgbClr val="675B54"/>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0" name="Google Shape;370;p20"/>
            <p:cNvSpPr/>
            <p:nvPr/>
          </p:nvSpPr>
          <p:spPr>
            <a:xfrm>
              <a:off x="5741330" y="0"/>
              <a:ext cx="1138800" cy="99000"/>
            </a:xfrm>
            <a:prstGeom prst="rect">
              <a:avLst/>
            </a:prstGeom>
            <a:solidFill>
              <a:srgbClr val="0097C4"/>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1" name="Google Shape;371;p20"/>
            <p:cNvSpPr/>
            <p:nvPr/>
          </p:nvSpPr>
          <p:spPr>
            <a:xfrm>
              <a:off x="6880102" y="0"/>
              <a:ext cx="1138800" cy="99000"/>
            </a:xfrm>
            <a:prstGeom prst="rect">
              <a:avLst/>
            </a:prstGeom>
            <a:solidFill>
              <a:srgbClr val="C2B6AC"/>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2" name="Google Shape;372;p20"/>
            <p:cNvSpPr/>
            <p:nvPr/>
          </p:nvSpPr>
          <p:spPr>
            <a:xfrm>
              <a:off x="8018873" y="0"/>
              <a:ext cx="1138800" cy="99000"/>
            </a:xfrm>
            <a:prstGeom prst="rect">
              <a:avLst/>
            </a:prstGeom>
            <a:solidFill>
              <a:srgbClr val="537D2F"/>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descr="A picture containing drawing&#10;&#10;Description automatically generated" id="373" name="Google Shape;373;p20"/>
          <p:cNvPicPr preferRelativeResize="0"/>
          <p:nvPr/>
        </p:nvPicPr>
        <p:blipFill rotWithShape="1">
          <a:blip r:embed="rId3">
            <a:alphaModFix/>
          </a:blip>
          <a:srcRect b="0" l="0" r="0" t="0"/>
          <a:stretch/>
        </p:blipFill>
        <p:spPr>
          <a:xfrm>
            <a:off x="3942097" y="1586585"/>
            <a:ext cx="4132055" cy="3429606"/>
          </a:xfrm>
          <a:prstGeom prst="rect">
            <a:avLst/>
          </a:prstGeom>
          <a:noFill/>
          <a:ln>
            <a:noFill/>
          </a:ln>
        </p:spPr>
      </p:pic>
      <p:sp>
        <p:nvSpPr>
          <p:cNvPr id="374" name="Google Shape;374;p20"/>
          <p:cNvSpPr txBox="1"/>
          <p:nvPr/>
        </p:nvSpPr>
        <p:spPr>
          <a:xfrm>
            <a:off x="22667" y="5222916"/>
            <a:ext cx="12192000" cy="766955"/>
          </a:xfrm>
          <a:prstGeom prst="rect">
            <a:avLst/>
          </a:prstGeom>
          <a:noFill/>
          <a:ln>
            <a:noFill/>
          </a:ln>
        </p:spPr>
        <p:txBody>
          <a:bodyPr anchorCtr="0" anchor="t" bIns="121875" lIns="121875" spcFirstLastPara="1" rIns="121875" wrap="square" tIns="121875">
            <a:noAutofit/>
          </a:bodyPr>
          <a:lstStyle/>
          <a:p>
            <a:pPr indent="-457200" lvl="0" marL="457200" marR="0" rtl="0" algn="ctr">
              <a:lnSpc>
                <a:spcPct val="100000"/>
              </a:lnSpc>
              <a:spcBef>
                <a:spcPts val="0"/>
              </a:spcBef>
              <a:spcAft>
                <a:spcPts val="0"/>
              </a:spcAft>
              <a:buClr>
                <a:srgbClr val="0097C4"/>
              </a:buClr>
              <a:buSzPts val="2667"/>
              <a:buFont typeface="Arial"/>
              <a:buNone/>
            </a:pPr>
            <a:r>
              <a:rPr b="0" i="0" lang="en-US" sz="2667" u="none" cap="none" strike="noStrike">
                <a:solidFill>
                  <a:srgbClr val="0097C4"/>
                </a:solidFill>
                <a:latin typeface="Arial"/>
                <a:ea typeface="Arial"/>
                <a:cs typeface="Arial"/>
                <a:sym typeface="Arial"/>
              </a:rPr>
              <a:t>Spectacle Treatments</a:t>
            </a:r>
            <a:endParaRPr b="0" i="0" sz="2667" u="none" cap="none" strike="noStrike">
              <a:solidFill>
                <a:srgbClr val="0097C4"/>
              </a:solidFill>
              <a:latin typeface="Microsoft JhengHei"/>
              <a:ea typeface="Microsoft JhengHei"/>
              <a:cs typeface="Microsoft JhengHei"/>
              <a:sym typeface="Microsoft JhengHei"/>
            </a:endParaRPr>
          </a:p>
        </p:txBody>
      </p:sp>
      <p:pic>
        <p:nvPicPr>
          <p:cNvPr descr="image that says &quot;logo&quot;" id="375" name="Google Shape;375;p20"/>
          <p:cNvPicPr preferRelativeResize="0"/>
          <p:nvPr/>
        </p:nvPicPr>
        <p:blipFill>
          <a:blip r:embed="rId4">
            <a:alphaModFix/>
          </a:blip>
          <a:stretch>
            <a:fillRect/>
          </a:stretch>
        </p:blipFill>
        <p:spPr>
          <a:xfrm>
            <a:off x="3905240" y="676865"/>
            <a:ext cx="4381500" cy="4381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1"/>
          <p:cNvSpPr txBox="1"/>
          <p:nvPr>
            <p:ph type="title"/>
          </p:nvPr>
        </p:nvSpPr>
        <p:spPr>
          <a:xfrm>
            <a:off x="1125900" y="563333"/>
            <a:ext cx="9252540" cy="114320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45454"/>
              <a:buNone/>
            </a:pPr>
            <a:r>
              <a:rPr lang="en-US"/>
              <a:t>Defocus Incorporated Multiple Segments (DIMS) spectacle lenses </a:t>
            </a:r>
            <a:endParaRPr/>
          </a:p>
        </p:txBody>
      </p:sp>
      <p:sp>
        <p:nvSpPr>
          <p:cNvPr id="381" name="Google Shape;381;p21"/>
          <p:cNvSpPr txBox="1"/>
          <p:nvPr/>
        </p:nvSpPr>
        <p:spPr>
          <a:xfrm>
            <a:off x="5961888" y="2073759"/>
            <a:ext cx="6053328" cy="43512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AB371D"/>
              </a:buClr>
              <a:buSzPts val="2800"/>
              <a:buFont typeface="Proxima Nova"/>
              <a:buChar char="▪"/>
            </a:pPr>
            <a:r>
              <a:rPr b="1" i="0" lang="en-US" sz="2800" u="none" cap="none" strike="noStrike">
                <a:solidFill>
                  <a:schemeClr val="dk1"/>
                </a:solidFill>
                <a:latin typeface="Arial"/>
                <a:ea typeface="Arial"/>
                <a:cs typeface="Arial"/>
                <a:sym typeface="Arial"/>
              </a:rPr>
              <a:t>Looked at 160 children in DIMS lenses vs SV control group. </a:t>
            </a:r>
            <a:endParaRPr/>
          </a:p>
          <a:p>
            <a:pPr indent="-228600" lvl="0" marL="228600" marR="0" rtl="0" algn="l">
              <a:lnSpc>
                <a:spcPct val="90000"/>
              </a:lnSpc>
              <a:spcBef>
                <a:spcPts val="0"/>
              </a:spcBef>
              <a:spcAft>
                <a:spcPts val="0"/>
              </a:spcAft>
              <a:buClr>
                <a:srgbClr val="AB371D"/>
              </a:buClr>
              <a:buSzPts val="2800"/>
              <a:buFont typeface="Proxima Nova"/>
              <a:buChar char="▪"/>
            </a:pPr>
            <a:r>
              <a:rPr b="1" i="0" lang="en-US" sz="2800" u="none" cap="none" strike="noStrike">
                <a:solidFill>
                  <a:schemeClr val="dk1"/>
                </a:solidFill>
                <a:latin typeface="Arial"/>
                <a:ea typeface="Arial"/>
                <a:cs typeface="Arial"/>
                <a:sym typeface="Arial"/>
              </a:rPr>
              <a:t>Found: myopia progressed 52% more slowly in Ref Error and 62% less axial elongation</a:t>
            </a:r>
            <a:endParaRPr b="0" i="0" sz="2800" u="none" cap="none" strike="noStrike">
              <a:solidFill>
                <a:schemeClr val="dk1"/>
              </a:solidFill>
              <a:latin typeface="Arial"/>
              <a:ea typeface="Arial"/>
              <a:cs typeface="Arial"/>
              <a:sym typeface="Arial"/>
            </a:endParaRPr>
          </a:p>
          <a:p>
            <a:pPr indent="-76200" lvl="0" marL="228600" marR="0" rtl="0" algn="l">
              <a:lnSpc>
                <a:spcPct val="90000"/>
              </a:lnSpc>
              <a:spcBef>
                <a:spcPts val="1000"/>
              </a:spcBef>
              <a:spcAft>
                <a:spcPts val="0"/>
              </a:spcAft>
              <a:buClr>
                <a:srgbClr val="AB371D"/>
              </a:buClr>
              <a:buSzPts val="2400"/>
              <a:buFont typeface="Arial"/>
              <a:buNone/>
            </a:pPr>
            <a:r>
              <a:t/>
            </a:r>
            <a:endParaRPr b="0" i="0" sz="2800" u="none" cap="none" strike="noStrike">
              <a:solidFill>
                <a:schemeClr val="dk1"/>
              </a:solidFill>
              <a:latin typeface="Arial"/>
              <a:ea typeface="Arial"/>
              <a:cs typeface="Arial"/>
              <a:sym typeface="Arial"/>
            </a:endParaRPr>
          </a:p>
        </p:txBody>
      </p:sp>
      <p:pic>
        <p:nvPicPr>
          <p:cNvPr descr="DIMS Glasses Effective at Slowing Childhood Myopia" id="382" name="Google Shape;382;p21"/>
          <p:cNvPicPr preferRelativeResize="0"/>
          <p:nvPr/>
        </p:nvPicPr>
        <p:blipFill rotWithShape="1">
          <a:blip r:embed="rId3">
            <a:alphaModFix/>
          </a:blip>
          <a:srcRect b="0" l="0" r="0" t="0"/>
          <a:stretch/>
        </p:blipFill>
        <p:spPr>
          <a:xfrm>
            <a:off x="945634" y="1892807"/>
            <a:ext cx="4787653" cy="467299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2"/>
          <p:cNvSpPr txBox="1"/>
          <p:nvPr>
            <p:ph idx="1" type="body"/>
          </p:nvPr>
        </p:nvSpPr>
        <p:spPr>
          <a:xfrm>
            <a:off x="1263060" y="1502451"/>
            <a:ext cx="7962000" cy="4198000"/>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0"/>
              </a:spcBef>
              <a:spcAft>
                <a:spcPts val="0"/>
              </a:spcAft>
              <a:buSzPts val="1800"/>
              <a:buNone/>
            </a:pPr>
            <a:r>
              <a:rPr lang="en-US"/>
              <a:t>Looked into how reducing contrast in glasses can reduce myopia progression</a:t>
            </a:r>
            <a:endParaRPr/>
          </a:p>
        </p:txBody>
      </p:sp>
      <p:sp>
        <p:nvSpPr>
          <p:cNvPr id="388" name="Google Shape;388;p22"/>
          <p:cNvSpPr txBox="1"/>
          <p:nvPr>
            <p:ph type="title"/>
          </p:nvPr>
        </p:nvSpPr>
        <p:spPr>
          <a:xfrm>
            <a:off x="1125900" y="563333"/>
            <a:ext cx="9252540" cy="11432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t>Diffusion Optics (CYPRESS)</a:t>
            </a:r>
            <a:endParaRPr/>
          </a:p>
        </p:txBody>
      </p:sp>
      <p:sp>
        <p:nvSpPr>
          <p:cNvPr id="389" name="Google Shape;389;p22"/>
          <p:cNvSpPr txBox="1"/>
          <p:nvPr/>
        </p:nvSpPr>
        <p:spPr>
          <a:xfrm>
            <a:off x="376140" y="2631543"/>
            <a:ext cx="4387884" cy="43512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AB371D"/>
              </a:buClr>
              <a:buSzPts val="2800"/>
              <a:buFont typeface="Proxima Nova"/>
              <a:buChar char="▪"/>
            </a:pPr>
            <a:r>
              <a:rPr b="1" i="0" lang="en-US" sz="2800" u="none" cap="none" strike="noStrike">
                <a:solidFill>
                  <a:schemeClr val="dk1"/>
                </a:solidFill>
                <a:latin typeface="Arial"/>
                <a:ea typeface="Arial"/>
                <a:cs typeface="Arial"/>
                <a:sym typeface="Arial"/>
              </a:rPr>
              <a:t>What: </a:t>
            </a:r>
            <a:endParaRPr b="0" i="0" sz="2800" u="none" cap="none" strike="noStrike">
              <a:solidFill>
                <a:schemeClr val="dk1"/>
              </a:solidFill>
              <a:latin typeface="Arial"/>
              <a:ea typeface="Arial"/>
              <a:cs typeface="Arial"/>
              <a:sym typeface="Arial"/>
            </a:endParaRPr>
          </a:p>
          <a:p>
            <a:pPr indent="-228600" lvl="1" marL="685800" marR="0" rtl="0" algn="l">
              <a:lnSpc>
                <a:spcPct val="90000"/>
              </a:lnSpc>
              <a:spcBef>
                <a:spcPts val="500"/>
              </a:spcBef>
              <a:spcAft>
                <a:spcPts val="0"/>
              </a:spcAft>
              <a:buClr>
                <a:srgbClr val="AB371D"/>
              </a:buClr>
              <a:buSzPts val="2400"/>
              <a:buFont typeface="Proxima Nova"/>
              <a:buChar char="▪"/>
            </a:pPr>
            <a:r>
              <a:rPr b="0" i="0" lang="en-US" sz="2400" u="none" cap="none" strike="noStrike">
                <a:solidFill>
                  <a:schemeClr val="dk1"/>
                </a:solidFill>
                <a:latin typeface="Arial"/>
                <a:ea typeface="Arial"/>
                <a:cs typeface="Arial"/>
                <a:sym typeface="Arial"/>
              </a:rPr>
              <a:t>256 myopic children (mean age 6-10 years)</a:t>
            </a:r>
            <a:endParaRPr/>
          </a:p>
          <a:p>
            <a:pPr indent="-228600" lvl="1" marL="685800" marR="0" rtl="0" algn="l">
              <a:lnSpc>
                <a:spcPct val="90000"/>
              </a:lnSpc>
              <a:spcBef>
                <a:spcPts val="500"/>
              </a:spcBef>
              <a:spcAft>
                <a:spcPts val="0"/>
              </a:spcAft>
              <a:buClr>
                <a:srgbClr val="AB371D"/>
              </a:buClr>
              <a:buSzPts val="2400"/>
              <a:buFont typeface="Proxima Nova"/>
              <a:buChar char="▪"/>
            </a:pPr>
            <a:r>
              <a:rPr b="0" i="0" lang="en-US" sz="2400" u="none" cap="none" strike="noStrike">
                <a:solidFill>
                  <a:schemeClr val="dk1"/>
                </a:solidFill>
                <a:latin typeface="Arial"/>
                <a:ea typeface="Arial"/>
                <a:cs typeface="Arial"/>
                <a:sym typeface="Arial"/>
              </a:rPr>
              <a:t>Looked at 12 month difference between spectacle wearing group vs control</a:t>
            </a:r>
            <a:endParaRPr/>
          </a:p>
          <a:p>
            <a:pPr indent="-76200" lvl="0" marL="228600" marR="0" rtl="0" algn="l">
              <a:lnSpc>
                <a:spcPct val="90000"/>
              </a:lnSpc>
              <a:spcBef>
                <a:spcPts val="1000"/>
              </a:spcBef>
              <a:spcAft>
                <a:spcPts val="0"/>
              </a:spcAft>
              <a:buClr>
                <a:srgbClr val="AB371D"/>
              </a:buClr>
              <a:buSzPts val="2400"/>
              <a:buFont typeface="Arial"/>
              <a:buNone/>
            </a:pPr>
            <a:r>
              <a:t/>
            </a:r>
            <a:endParaRPr b="0" i="0" sz="2800" u="none" cap="none" strike="noStrike">
              <a:solidFill>
                <a:schemeClr val="dk1"/>
              </a:solidFill>
              <a:latin typeface="Arial"/>
              <a:ea typeface="Arial"/>
              <a:cs typeface="Arial"/>
              <a:sym typeface="Arial"/>
            </a:endParaRPr>
          </a:p>
        </p:txBody>
      </p:sp>
      <p:sp>
        <p:nvSpPr>
          <p:cNvPr id="390" name="Google Shape;390;p22"/>
          <p:cNvSpPr txBox="1"/>
          <p:nvPr/>
        </p:nvSpPr>
        <p:spPr>
          <a:xfrm>
            <a:off x="4474104" y="2602182"/>
            <a:ext cx="4276704" cy="43512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AB371D"/>
              </a:buClr>
              <a:buSzPts val="2800"/>
              <a:buFont typeface="Proxima Nova"/>
              <a:buChar char="▪"/>
            </a:pPr>
            <a:r>
              <a:rPr b="1" i="0" lang="en-US" sz="2800" u="none" cap="none" strike="noStrike">
                <a:solidFill>
                  <a:schemeClr val="dk1"/>
                </a:solidFill>
                <a:latin typeface="Arial"/>
                <a:ea typeface="Arial"/>
                <a:cs typeface="Arial"/>
                <a:sym typeface="Arial"/>
              </a:rPr>
              <a:t>What happened? </a:t>
            </a:r>
            <a:endParaRPr b="0" i="0" sz="2800" u="none" cap="none" strike="noStrike">
              <a:solidFill>
                <a:schemeClr val="dk1"/>
              </a:solidFill>
              <a:latin typeface="Arial"/>
              <a:ea typeface="Arial"/>
              <a:cs typeface="Arial"/>
              <a:sym typeface="Arial"/>
            </a:endParaRPr>
          </a:p>
          <a:p>
            <a:pPr indent="-228600" lvl="1" marL="685800" marR="0" rtl="0" algn="l">
              <a:lnSpc>
                <a:spcPct val="90000"/>
              </a:lnSpc>
              <a:spcBef>
                <a:spcPts val="500"/>
              </a:spcBef>
              <a:spcAft>
                <a:spcPts val="0"/>
              </a:spcAft>
              <a:buClr>
                <a:srgbClr val="AB371D"/>
              </a:buClr>
              <a:buSzPts val="2400"/>
              <a:buFont typeface="Proxima Nova"/>
              <a:buChar char="▪"/>
            </a:pPr>
            <a:r>
              <a:rPr b="0" i="0" lang="en-US" sz="2400" u="none" cap="none" strike="noStrike">
                <a:solidFill>
                  <a:schemeClr val="dk1"/>
                </a:solidFill>
                <a:latin typeface="Arial"/>
                <a:ea typeface="Arial"/>
                <a:cs typeface="Arial"/>
                <a:sym typeface="Arial"/>
              </a:rPr>
              <a:t>Mean difference vs. control 12 months later was -0.40 D representing 74% reduction.</a:t>
            </a:r>
            <a:endParaRPr/>
          </a:p>
          <a:p>
            <a:pPr indent="-228600" lvl="1" marL="685800" marR="0" rtl="0" algn="l">
              <a:lnSpc>
                <a:spcPct val="90000"/>
              </a:lnSpc>
              <a:spcBef>
                <a:spcPts val="500"/>
              </a:spcBef>
              <a:spcAft>
                <a:spcPts val="0"/>
              </a:spcAft>
              <a:buClr>
                <a:srgbClr val="AB371D"/>
              </a:buClr>
              <a:buSzPts val="2400"/>
              <a:buFont typeface="Proxima Nova"/>
              <a:buChar char="▪"/>
            </a:pPr>
            <a:r>
              <a:rPr b="0" i="0" lang="en-US" sz="2400" u="none" cap="none" strike="noStrike">
                <a:solidFill>
                  <a:schemeClr val="dk1"/>
                </a:solidFill>
                <a:latin typeface="Arial"/>
                <a:ea typeface="Arial"/>
                <a:cs typeface="Arial"/>
                <a:sym typeface="Arial"/>
              </a:rPr>
              <a:t>Control group grew 0.15mm in axial length vs 0.10 in control</a:t>
            </a:r>
            <a:endParaRPr/>
          </a:p>
          <a:p>
            <a:pPr indent="-76200" lvl="0" marL="228600" marR="0" rtl="0" algn="l">
              <a:lnSpc>
                <a:spcPct val="90000"/>
              </a:lnSpc>
              <a:spcBef>
                <a:spcPts val="1000"/>
              </a:spcBef>
              <a:spcAft>
                <a:spcPts val="0"/>
              </a:spcAft>
              <a:buClr>
                <a:srgbClr val="AB371D"/>
              </a:buClr>
              <a:buSzPts val="2400"/>
              <a:buFont typeface="Arial"/>
              <a:buNone/>
            </a:pPr>
            <a:r>
              <a:t/>
            </a:r>
            <a:endParaRPr b="0" i="0" sz="2800" u="none" cap="none" strike="noStrike">
              <a:solidFill>
                <a:schemeClr val="dk1"/>
              </a:solidFill>
              <a:latin typeface="Arial"/>
              <a:ea typeface="Arial"/>
              <a:cs typeface="Arial"/>
              <a:sym typeface="Arial"/>
            </a:endParaRPr>
          </a:p>
        </p:txBody>
      </p:sp>
      <p:pic>
        <p:nvPicPr>
          <p:cNvPr descr="SightGlass Vision ..." id="391" name="Google Shape;391;p22"/>
          <p:cNvPicPr preferRelativeResize="0"/>
          <p:nvPr/>
        </p:nvPicPr>
        <p:blipFill rotWithShape="1">
          <a:blip r:embed="rId3">
            <a:alphaModFix/>
          </a:blip>
          <a:srcRect b="0" l="0" r="0" t="0"/>
          <a:stretch/>
        </p:blipFill>
        <p:spPr>
          <a:xfrm>
            <a:off x="8752601" y="2825119"/>
            <a:ext cx="3251678" cy="216384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2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US"/>
              <a:t>Undercorrection doesn’t work</a:t>
            </a:r>
            <a:endParaRPr/>
          </a:p>
        </p:txBody>
      </p:sp>
      <p:sp>
        <p:nvSpPr>
          <p:cNvPr id="397" name="Google Shape;397;p23"/>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Font typeface="Proxima Nova"/>
              <a:buChar char="▪"/>
            </a:pPr>
            <a:r>
              <a:rPr b="1" lang="en-US"/>
              <a:t>What: </a:t>
            </a:r>
            <a:endParaRPr sz="2800"/>
          </a:p>
          <a:p>
            <a:pPr indent="-228600" lvl="1" marL="685800" rtl="0" algn="l">
              <a:lnSpc>
                <a:spcPct val="90000"/>
              </a:lnSpc>
              <a:spcBef>
                <a:spcPts val="500"/>
              </a:spcBef>
              <a:spcAft>
                <a:spcPts val="0"/>
              </a:spcAft>
              <a:buSzPts val="2400"/>
              <a:buFont typeface="Proxima Nova"/>
              <a:buChar char="▪"/>
            </a:pPr>
            <a:r>
              <a:rPr lang="en-US" sz="2400">
                <a:latin typeface="Arial"/>
                <a:ea typeface="Arial"/>
                <a:cs typeface="Arial"/>
                <a:sym typeface="Arial"/>
              </a:rPr>
              <a:t>94 myopic children between the ages of 9-14 years old </a:t>
            </a:r>
            <a:endParaRPr>
              <a:latin typeface="Arial"/>
              <a:ea typeface="Arial"/>
              <a:cs typeface="Arial"/>
              <a:sym typeface="Arial"/>
            </a:endParaRPr>
          </a:p>
          <a:p>
            <a:pPr indent="-228600" lvl="1" marL="685800" rtl="0" algn="l">
              <a:lnSpc>
                <a:spcPct val="90000"/>
              </a:lnSpc>
              <a:spcBef>
                <a:spcPts val="500"/>
              </a:spcBef>
              <a:spcAft>
                <a:spcPts val="0"/>
              </a:spcAft>
              <a:buSzPts val="2400"/>
              <a:buFont typeface="Proxima Nova"/>
              <a:buChar char="▪"/>
            </a:pPr>
            <a:r>
              <a:rPr lang="en-US" sz="2400">
                <a:latin typeface="Arial"/>
                <a:ea typeface="Arial"/>
                <a:cs typeface="Arial"/>
                <a:sym typeface="Arial"/>
              </a:rPr>
              <a:t>Half the subjects were undercorrected (by roughly </a:t>
            </a:r>
            <a:r>
              <a:rPr lang="en-US" sz="2400">
                <a:solidFill>
                  <a:srgbClr val="008CC1"/>
                </a:solidFill>
                <a:latin typeface="Arial"/>
                <a:ea typeface="Arial"/>
                <a:cs typeface="Arial"/>
                <a:sym typeface="Arial"/>
              </a:rPr>
              <a:t>+0.75</a:t>
            </a:r>
            <a:r>
              <a:rPr lang="en-US" sz="2400">
                <a:latin typeface="Arial"/>
                <a:ea typeface="Arial"/>
                <a:cs typeface="Arial"/>
                <a:sym typeface="Arial"/>
              </a:rPr>
              <a:t>)</a:t>
            </a:r>
            <a:endParaRPr>
              <a:latin typeface="Arial"/>
              <a:ea typeface="Arial"/>
              <a:cs typeface="Arial"/>
              <a:sym typeface="Arial"/>
            </a:endParaRPr>
          </a:p>
          <a:p>
            <a:pPr indent="-228600" lvl="1" marL="685800" rtl="0" algn="l">
              <a:lnSpc>
                <a:spcPct val="90000"/>
              </a:lnSpc>
              <a:spcBef>
                <a:spcPts val="500"/>
              </a:spcBef>
              <a:spcAft>
                <a:spcPts val="0"/>
              </a:spcAft>
              <a:buSzPts val="2400"/>
              <a:buFont typeface="Proxima Nova"/>
              <a:buChar char="▪"/>
            </a:pPr>
            <a:r>
              <a:rPr lang="en-US" sz="2400">
                <a:latin typeface="Arial"/>
                <a:ea typeface="Arial"/>
                <a:cs typeface="Arial"/>
                <a:sym typeface="Arial"/>
              </a:rPr>
              <a:t>-0.50 to -4.50D of myopia</a:t>
            </a:r>
            <a:endParaRPr>
              <a:latin typeface="Arial"/>
              <a:ea typeface="Arial"/>
              <a:cs typeface="Arial"/>
              <a:sym typeface="Arial"/>
            </a:endParaRPr>
          </a:p>
          <a:p>
            <a:pPr indent="-76200" lvl="0" marL="228600" rtl="0" algn="l">
              <a:lnSpc>
                <a:spcPct val="90000"/>
              </a:lnSpc>
              <a:spcBef>
                <a:spcPts val="1000"/>
              </a:spcBef>
              <a:spcAft>
                <a:spcPts val="0"/>
              </a:spcAft>
              <a:buSzPts val="2400"/>
              <a:buNone/>
            </a:pPr>
            <a:r>
              <a:t/>
            </a:r>
            <a:endParaRPr/>
          </a:p>
        </p:txBody>
      </p:sp>
      <p:sp>
        <p:nvSpPr>
          <p:cNvPr id="398" name="Google Shape;398;p23"/>
          <p:cNvSpPr txBox="1"/>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2800"/>
              <a:buFont typeface="Proxima Nova"/>
              <a:buChar char="▪"/>
            </a:pPr>
            <a:r>
              <a:rPr b="1" i="0" lang="en-US" sz="2800" u="none" cap="none" strike="noStrike">
                <a:solidFill>
                  <a:srgbClr val="000000"/>
                </a:solidFill>
                <a:latin typeface="Arial"/>
                <a:ea typeface="Arial"/>
                <a:cs typeface="Arial"/>
                <a:sym typeface="Arial"/>
              </a:rPr>
              <a:t>What Happened? </a:t>
            </a:r>
            <a:endParaRPr/>
          </a:p>
          <a:p>
            <a:pPr indent="-228600" lvl="1" marL="685800" marR="0" rtl="0" algn="l">
              <a:lnSpc>
                <a:spcPct val="90000"/>
              </a:lnSpc>
              <a:spcBef>
                <a:spcPts val="500"/>
              </a:spcBef>
              <a:spcAft>
                <a:spcPts val="0"/>
              </a:spcAft>
              <a:buClr>
                <a:srgbClr val="000000"/>
              </a:buClr>
              <a:buSzPts val="2400"/>
              <a:buFont typeface="Proxima Nova"/>
              <a:buChar char="▪"/>
            </a:pPr>
            <a:r>
              <a:rPr b="0" i="0" lang="en-US" sz="2400" u="none" cap="none" strike="noStrike">
                <a:solidFill>
                  <a:srgbClr val="000000"/>
                </a:solidFill>
                <a:latin typeface="Arial"/>
                <a:ea typeface="Arial"/>
                <a:cs typeface="Arial"/>
                <a:sym typeface="Arial"/>
              </a:rPr>
              <a:t>Mean progression after 2 years</a:t>
            </a:r>
            <a:endParaRPr b="0" i="0" sz="1400" u="none" cap="none" strike="noStrike">
              <a:solidFill>
                <a:srgbClr val="000000"/>
              </a:solidFill>
              <a:latin typeface="Arial"/>
              <a:ea typeface="Arial"/>
              <a:cs typeface="Arial"/>
              <a:sym typeface="Arial"/>
            </a:endParaRPr>
          </a:p>
          <a:p>
            <a:pPr indent="-228600" lvl="2" marL="1143000" marR="0" rtl="0" algn="l">
              <a:lnSpc>
                <a:spcPct val="90000"/>
              </a:lnSpc>
              <a:spcBef>
                <a:spcPts val="500"/>
              </a:spcBef>
              <a:spcAft>
                <a:spcPts val="0"/>
              </a:spcAft>
              <a:buClr>
                <a:srgbClr val="008CC1"/>
              </a:buClr>
              <a:buSzPts val="2000"/>
              <a:buFont typeface="Proxima Nova"/>
              <a:buChar char="▪"/>
            </a:pPr>
            <a:r>
              <a:rPr b="1" i="0" lang="en-US" sz="2000" u="none" cap="none" strike="noStrike">
                <a:solidFill>
                  <a:srgbClr val="008CC1"/>
                </a:solidFill>
                <a:latin typeface="Arial"/>
                <a:ea typeface="Arial"/>
                <a:cs typeface="Arial"/>
                <a:sym typeface="Arial"/>
              </a:rPr>
              <a:t>1.00D – Undercorrected group</a:t>
            </a:r>
            <a:endParaRPr b="0" i="0" sz="2000" u="none" cap="none" strike="noStrike">
              <a:solidFill>
                <a:srgbClr val="008CC1"/>
              </a:solidFill>
              <a:latin typeface="Arial"/>
              <a:ea typeface="Arial"/>
              <a:cs typeface="Arial"/>
              <a:sym typeface="Arial"/>
            </a:endParaRPr>
          </a:p>
          <a:p>
            <a:pPr indent="-228600" lvl="2" marL="1143000" marR="0" rtl="0" algn="l">
              <a:lnSpc>
                <a:spcPct val="90000"/>
              </a:lnSpc>
              <a:spcBef>
                <a:spcPts val="500"/>
              </a:spcBef>
              <a:spcAft>
                <a:spcPts val="0"/>
              </a:spcAft>
              <a:buClr>
                <a:srgbClr val="008CC1"/>
              </a:buClr>
              <a:buSzPts val="2000"/>
              <a:buFont typeface="Proxima Nova"/>
              <a:buChar char="▪"/>
            </a:pPr>
            <a:r>
              <a:rPr b="1" i="0" lang="en-US" sz="2000" u="none" cap="none" strike="noStrike">
                <a:solidFill>
                  <a:srgbClr val="008CC1"/>
                </a:solidFill>
                <a:latin typeface="Arial"/>
                <a:ea typeface="Arial"/>
                <a:cs typeface="Arial"/>
                <a:sym typeface="Arial"/>
              </a:rPr>
              <a:t>0.77D - Fully corrected group</a:t>
            </a:r>
            <a:endParaRPr b="0" i="0" sz="1400" u="none" cap="none" strike="noStrike">
              <a:solidFill>
                <a:srgbClr val="008CC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24"/>
          <p:cNvSpPr txBox="1"/>
          <p:nvPr>
            <p:ph type="title"/>
          </p:nvPr>
        </p:nvSpPr>
        <p:spPr>
          <a:xfrm>
            <a:off x="1025646" y="522000"/>
            <a:ext cx="10974007" cy="732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500"/>
              <a:buFont typeface="Calibri"/>
              <a:buNone/>
            </a:pPr>
            <a:r>
              <a:rPr lang="en-US" sz="3500"/>
              <a:t>The importance of adherence to recommended wear time:</a:t>
            </a:r>
            <a:endParaRPr baseline="30000" sz="3500">
              <a:solidFill>
                <a:schemeClr val="accent3"/>
              </a:solidFill>
            </a:endParaRPr>
          </a:p>
        </p:txBody>
      </p:sp>
      <p:sp>
        <p:nvSpPr>
          <p:cNvPr id="404" name="Google Shape;404;p24"/>
          <p:cNvSpPr/>
          <p:nvPr/>
        </p:nvSpPr>
        <p:spPr>
          <a:xfrm>
            <a:off x="241300" y="6307137"/>
            <a:ext cx="1676400" cy="3651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rial"/>
              <a:ea typeface="Arial"/>
              <a:cs typeface="Arial"/>
              <a:sym typeface="Arial"/>
            </a:endParaRPr>
          </a:p>
        </p:txBody>
      </p:sp>
      <p:sp>
        <p:nvSpPr>
          <p:cNvPr id="405" name="Google Shape;405;p24"/>
          <p:cNvSpPr txBox="1"/>
          <p:nvPr/>
        </p:nvSpPr>
        <p:spPr>
          <a:xfrm>
            <a:off x="419417" y="6407347"/>
            <a:ext cx="10419600" cy="307800"/>
          </a:xfrm>
          <a:prstGeom prst="rect">
            <a:avLst/>
          </a:prstGeom>
          <a:noFill/>
          <a:ln>
            <a:noFill/>
          </a:ln>
        </p:spPr>
        <p:txBody>
          <a:bodyPr anchorCtr="0" anchor="t" bIns="45700" lIns="0" spcFirstLastPara="1" rIns="91425" wrap="square" tIns="45700">
            <a:noAutofit/>
          </a:bodyPr>
          <a:lstStyle/>
          <a:p>
            <a:pPr indent="0" lvl="0" marL="0" marR="0" rtl="0" algn="l">
              <a:lnSpc>
                <a:spcPct val="100000"/>
              </a:lnSpc>
              <a:spcBef>
                <a:spcPts val="0"/>
              </a:spcBef>
              <a:spcAft>
                <a:spcPts val="0"/>
              </a:spcAft>
              <a:buClr>
                <a:srgbClr val="7F7F7F"/>
              </a:buClr>
              <a:buSzPts val="700"/>
              <a:buFont typeface="Arial"/>
              <a:buNone/>
            </a:pPr>
            <a:r>
              <a:rPr b="0" i="0" lang="en-US" sz="700" u="none" cap="none" strike="noStrike">
                <a:solidFill>
                  <a:srgbClr val="7F7F7F"/>
                </a:solidFill>
                <a:latin typeface="Arial"/>
                <a:ea typeface="Arial"/>
                <a:cs typeface="Arial"/>
                <a:sym typeface="Arial"/>
              </a:rPr>
              <a:t>Bao J, Huang Y, Li X, et al. Spectacle Lenses With Aspherical Lenslets for Myopia Control vs Single-Vision Spectacle Lenses: A Randomized Clinical Trial. JAMA Ophthalmol. 2022;140(5):472–478.</a:t>
            </a:r>
            <a:endParaRPr b="0" i="0" sz="1400" u="none" cap="none" strike="noStrike">
              <a:solidFill>
                <a:srgbClr val="000000"/>
              </a:solidFill>
              <a:latin typeface="Arial"/>
              <a:ea typeface="Arial"/>
              <a:cs typeface="Arial"/>
              <a:sym typeface="Arial"/>
            </a:endParaRPr>
          </a:p>
        </p:txBody>
      </p:sp>
      <p:pic>
        <p:nvPicPr>
          <p:cNvPr id="406" name="Google Shape;406;p24"/>
          <p:cNvPicPr preferRelativeResize="0"/>
          <p:nvPr/>
        </p:nvPicPr>
        <p:blipFill rotWithShape="1">
          <a:blip r:embed="rId3">
            <a:alphaModFix/>
          </a:blip>
          <a:srcRect b="0" l="0" r="0" t="0"/>
          <a:stretch/>
        </p:blipFill>
        <p:spPr>
          <a:xfrm>
            <a:off x="1917700" y="2073688"/>
            <a:ext cx="9189900" cy="4338900"/>
          </a:xfrm>
          <a:prstGeom prst="rect">
            <a:avLst/>
          </a:prstGeom>
          <a:noFill/>
          <a:ln>
            <a:noFill/>
          </a:ln>
        </p:spPr>
      </p:pic>
      <p:sp>
        <p:nvSpPr>
          <p:cNvPr id="407" name="Google Shape;407;p24"/>
          <p:cNvSpPr/>
          <p:nvPr/>
        </p:nvSpPr>
        <p:spPr>
          <a:xfrm>
            <a:off x="3230939" y="5584279"/>
            <a:ext cx="6493200" cy="400200"/>
          </a:xfrm>
          <a:prstGeom prst="rect">
            <a:avLst/>
          </a:prstGeom>
          <a:solidFill>
            <a:srgbClr val="FFFFFF"/>
          </a:solidFill>
          <a:ln cap="flat" cmpd="sng" w="127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636566"/>
              </a:buClr>
              <a:buSzPts val="1400"/>
              <a:buFont typeface="Arial"/>
              <a:buNone/>
            </a:pPr>
            <a:r>
              <a:rPr b="0" i="0" lang="en-US" sz="1400" u="none" cap="none" strike="noStrike">
                <a:solidFill>
                  <a:srgbClr val="636566"/>
                </a:solidFill>
                <a:latin typeface="Arial"/>
                <a:ea typeface="Arial"/>
                <a:cs typeface="Arial"/>
                <a:sym typeface="Arial"/>
              </a:rPr>
              <a:t>Stellest™ lens 		 Control (Single vision)</a:t>
            </a:r>
            <a:endParaRPr b="0" i="0" sz="1400" u="none" cap="none" strike="noStrike">
              <a:solidFill>
                <a:srgbClr val="000000"/>
              </a:solidFill>
              <a:latin typeface="Arial"/>
              <a:ea typeface="Arial"/>
              <a:cs typeface="Arial"/>
              <a:sym typeface="Arial"/>
            </a:endParaRPr>
          </a:p>
        </p:txBody>
      </p:sp>
      <p:sp>
        <p:nvSpPr>
          <p:cNvPr id="408" name="Google Shape;408;p24"/>
          <p:cNvSpPr/>
          <p:nvPr/>
        </p:nvSpPr>
        <p:spPr>
          <a:xfrm>
            <a:off x="3943424" y="5676000"/>
            <a:ext cx="194100" cy="200100"/>
          </a:xfrm>
          <a:prstGeom prst="rect">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Arial"/>
              <a:ea typeface="Arial"/>
              <a:cs typeface="Arial"/>
              <a:sym typeface="Arial"/>
            </a:endParaRPr>
          </a:p>
        </p:txBody>
      </p:sp>
      <p:sp>
        <p:nvSpPr>
          <p:cNvPr id="409" name="Google Shape;409;p24"/>
          <p:cNvSpPr/>
          <p:nvPr/>
        </p:nvSpPr>
        <p:spPr>
          <a:xfrm>
            <a:off x="6751280" y="5679580"/>
            <a:ext cx="194100" cy="200100"/>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Arial"/>
              <a:ea typeface="Arial"/>
              <a:cs typeface="Arial"/>
              <a:sym typeface="Arial"/>
            </a:endParaRPr>
          </a:p>
        </p:txBody>
      </p:sp>
      <p:sp>
        <p:nvSpPr>
          <p:cNvPr id="410" name="Google Shape;410;p24"/>
          <p:cNvSpPr txBox="1"/>
          <p:nvPr/>
        </p:nvSpPr>
        <p:spPr>
          <a:xfrm>
            <a:off x="4122638" y="5873003"/>
            <a:ext cx="27762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1200"/>
              <a:buFont typeface="Arial"/>
              <a:buNone/>
            </a:pPr>
            <a:r>
              <a:rPr b="0" i="0" lang="en-US" sz="1200" u="none" cap="none" strike="noStrike">
                <a:solidFill>
                  <a:srgbClr val="595959"/>
                </a:solidFill>
                <a:latin typeface="Arial"/>
                <a:ea typeface="Arial"/>
                <a:cs typeface="Arial"/>
                <a:sym typeface="Arial"/>
              </a:rPr>
              <a:t>Highly Aspheric Lenslets group</a:t>
            </a:r>
            <a:endParaRPr b="0" i="0" sz="1400" u="none" cap="none" strike="noStrike">
              <a:solidFill>
                <a:srgbClr val="000000"/>
              </a:solidFill>
              <a:latin typeface="Arial"/>
              <a:ea typeface="Arial"/>
              <a:cs typeface="Arial"/>
              <a:sym typeface="Arial"/>
            </a:endParaRPr>
          </a:p>
        </p:txBody>
      </p:sp>
      <p:sp>
        <p:nvSpPr>
          <p:cNvPr id="411" name="Google Shape;411;p24"/>
          <p:cNvSpPr txBox="1"/>
          <p:nvPr/>
        </p:nvSpPr>
        <p:spPr>
          <a:xfrm>
            <a:off x="1203467" y="1583043"/>
            <a:ext cx="10156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F027F"/>
              </a:buClr>
              <a:buSzPts val="1600"/>
              <a:buFont typeface="Arial"/>
              <a:buNone/>
            </a:pPr>
            <a:r>
              <a:rPr b="0" i="0" lang="en-US" sz="1600" u="none" cap="none" strike="noStrike">
                <a:solidFill>
                  <a:schemeClr val="dk2"/>
                </a:solidFill>
                <a:latin typeface="Arial"/>
                <a:ea typeface="Arial"/>
                <a:cs typeface="Arial"/>
                <a:sym typeface="Arial"/>
              </a:rPr>
              <a:t>Graph comparing axial elongation between test and control groups during 2-year treatment period</a:t>
            </a:r>
            <a:r>
              <a:rPr b="0" baseline="30000" i="0" lang="en-US" sz="1400" u="none" cap="none" strike="noStrike">
                <a:solidFill>
                  <a:schemeClr val="dk2"/>
                </a:solidFill>
                <a:latin typeface="Arial"/>
                <a:ea typeface="Arial"/>
                <a:cs typeface="Arial"/>
                <a:sym typeface="Arial"/>
              </a:rPr>
              <a:t>1</a:t>
            </a:r>
            <a:endParaRPr b="0" baseline="30000" i="0" sz="1600" u="none" cap="none" strike="noStrike">
              <a:solidFill>
                <a:schemeClr val="dk2"/>
              </a:solidFill>
              <a:latin typeface="Arial"/>
              <a:ea typeface="Arial"/>
              <a:cs typeface="Arial"/>
              <a:sym typeface="Arial"/>
            </a:endParaRPr>
          </a:p>
        </p:txBody>
      </p:sp>
      <p:sp>
        <p:nvSpPr>
          <p:cNvPr id="412" name="Google Shape;412;p24"/>
          <p:cNvSpPr/>
          <p:nvPr/>
        </p:nvSpPr>
        <p:spPr>
          <a:xfrm>
            <a:off x="3937818" y="4092600"/>
            <a:ext cx="833400" cy="954000"/>
          </a:xfrm>
          <a:prstGeom prst="rect">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Arial"/>
              <a:ea typeface="Arial"/>
              <a:cs typeface="Arial"/>
              <a:sym typeface="Arial"/>
            </a:endParaRPr>
          </a:p>
        </p:txBody>
      </p:sp>
      <p:sp>
        <p:nvSpPr>
          <p:cNvPr id="413" name="Google Shape;413;p24"/>
          <p:cNvSpPr/>
          <p:nvPr/>
        </p:nvSpPr>
        <p:spPr>
          <a:xfrm>
            <a:off x="5041489" y="2668864"/>
            <a:ext cx="833400" cy="2377800"/>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Arial"/>
              <a:ea typeface="Arial"/>
              <a:cs typeface="Arial"/>
              <a:sym typeface="Arial"/>
            </a:endParaRPr>
          </a:p>
        </p:txBody>
      </p:sp>
      <p:sp>
        <p:nvSpPr>
          <p:cNvPr id="414" name="Google Shape;414;p24"/>
          <p:cNvSpPr/>
          <p:nvPr/>
        </p:nvSpPr>
        <p:spPr>
          <a:xfrm>
            <a:off x="7792064" y="3556000"/>
            <a:ext cx="833400" cy="1490700"/>
          </a:xfrm>
          <a:prstGeom prst="rect">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Arial"/>
              <a:ea typeface="Arial"/>
              <a:cs typeface="Arial"/>
              <a:sym typeface="Arial"/>
            </a:endParaRPr>
          </a:p>
        </p:txBody>
      </p:sp>
      <p:sp>
        <p:nvSpPr>
          <p:cNvPr id="415" name="Google Shape;415;p24"/>
          <p:cNvSpPr/>
          <p:nvPr/>
        </p:nvSpPr>
        <p:spPr>
          <a:xfrm>
            <a:off x="8895735" y="2612103"/>
            <a:ext cx="833400" cy="2434500"/>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Arial"/>
              <a:ea typeface="Arial"/>
              <a:cs typeface="Arial"/>
              <a:sym typeface="Arial"/>
            </a:endParaRPr>
          </a:p>
        </p:txBody>
      </p:sp>
      <p:grpSp>
        <p:nvGrpSpPr>
          <p:cNvPr id="416" name="Google Shape;416;p24"/>
          <p:cNvGrpSpPr/>
          <p:nvPr/>
        </p:nvGrpSpPr>
        <p:grpSpPr>
          <a:xfrm>
            <a:off x="3823649" y="1867180"/>
            <a:ext cx="5900429" cy="803166"/>
            <a:chOff x="4140739" y="1905648"/>
            <a:chExt cx="5900429" cy="647140"/>
          </a:xfrm>
        </p:grpSpPr>
        <p:sp>
          <p:nvSpPr>
            <p:cNvPr id="417" name="Google Shape;417;p24"/>
            <p:cNvSpPr/>
            <p:nvPr/>
          </p:nvSpPr>
          <p:spPr>
            <a:xfrm rot="-5400000">
              <a:off x="5009389" y="1355047"/>
              <a:ext cx="313800" cy="2051100"/>
            </a:xfrm>
            <a:prstGeom prst="rightBrace">
              <a:avLst>
                <a:gd fmla="val 0" name="adj1"/>
                <a:gd fmla="val 50000" name="adj2"/>
              </a:avLst>
            </a:prstGeom>
            <a:no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Arial"/>
                <a:ea typeface="Arial"/>
                <a:cs typeface="Arial"/>
                <a:sym typeface="Arial"/>
              </a:endParaRPr>
            </a:p>
          </p:txBody>
        </p:sp>
        <p:sp>
          <p:nvSpPr>
            <p:cNvPr id="418" name="Google Shape;418;p24"/>
            <p:cNvSpPr txBox="1"/>
            <p:nvPr/>
          </p:nvSpPr>
          <p:spPr>
            <a:xfrm>
              <a:off x="4359989" y="1905648"/>
              <a:ext cx="1417500" cy="4711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1600"/>
                <a:buFont typeface="Arial"/>
                <a:buNone/>
              </a:pPr>
              <a:r>
                <a:rPr b="1" i="0" lang="en-US" sz="1600" u="none" cap="none" strike="noStrike">
                  <a:solidFill>
                    <a:srgbClr val="595959"/>
                  </a:solidFill>
                  <a:latin typeface="Arial"/>
                  <a:ea typeface="Arial"/>
                  <a:cs typeface="Arial"/>
                  <a:sym typeface="Arial"/>
                </a:rPr>
                <a:t>59% slowing</a:t>
              </a:r>
              <a:endParaRPr b="0" i="0" sz="1400" u="none" cap="none" strike="noStrike">
                <a:solidFill>
                  <a:srgbClr val="000000"/>
                </a:solidFill>
                <a:latin typeface="Arial"/>
                <a:ea typeface="Arial"/>
                <a:cs typeface="Arial"/>
                <a:sym typeface="Arial"/>
              </a:endParaRPr>
            </a:p>
          </p:txBody>
        </p:sp>
        <p:sp>
          <p:nvSpPr>
            <p:cNvPr id="419" name="Google Shape;419;p24"/>
            <p:cNvSpPr/>
            <p:nvPr/>
          </p:nvSpPr>
          <p:spPr>
            <a:xfrm rot="-5400000">
              <a:off x="8858718" y="1370338"/>
              <a:ext cx="313800" cy="2051100"/>
            </a:xfrm>
            <a:prstGeom prst="rightBrace">
              <a:avLst>
                <a:gd fmla="val 0" name="adj1"/>
                <a:gd fmla="val 50000" name="adj2"/>
              </a:avLst>
            </a:prstGeom>
            <a:no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Arial"/>
                <a:ea typeface="Arial"/>
                <a:cs typeface="Arial"/>
                <a:sym typeface="Arial"/>
              </a:endParaRPr>
            </a:p>
          </p:txBody>
        </p:sp>
        <p:sp>
          <p:nvSpPr>
            <p:cNvPr id="420" name="Google Shape;420;p24"/>
            <p:cNvSpPr txBox="1"/>
            <p:nvPr/>
          </p:nvSpPr>
          <p:spPr>
            <a:xfrm>
              <a:off x="8209318" y="1920939"/>
              <a:ext cx="1417500" cy="4711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1600"/>
                <a:buFont typeface="Arial"/>
                <a:buNone/>
              </a:pPr>
              <a:r>
                <a:rPr b="1" i="0" lang="en-US" sz="1600" u="none" cap="none" strike="noStrike">
                  <a:solidFill>
                    <a:srgbClr val="595959"/>
                  </a:solidFill>
                  <a:latin typeface="Arial"/>
                  <a:ea typeface="Arial"/>
                  <a:cs typeface="Arial"/>
                  <a:sym typeface="Arial"/>
                </a:rPr>
                <a:t>39% slowing</a:t>
              </a:r>
              <a:endParaRPr b="0" i="0" sz="1400" u="none" cap="none" strike="noStrike">
                <a:solidFill>
                  <a:srgbClr val="000000"/>
                </a:solidFill>
                <a:latin typeface="Arial"/>
                <a:ea typeface="Arial"/>
                <a:cs typeface="Arial"/>
                <a:sym typeface="Arial"/>
              </a:endParaRPr>
            </a:p>
          </p:txBody>
        </p:sp>
      </p:grpSp>
      <p:sp>
        <p:nvSpPr>
          <p:cNvPr id="421" name="Google Shape;421;p24"/>
          <p:cNvSpPr txBox="1"/>
          <p:nvPr/>
        </p:nvSpPr>
        <p:spPr>
          <a:xfrm>
            <a:off x="3652407" y="5087386"/>
            <a:ext cx="23937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95959"/>
              </a:buClr>
              <a:buSzPts val="1200"/>
              <a:buFont typeface="Arial"/>
              <a:buNone/>
            </a:pPr>
            <a:r>
              <a:rPr b="1" i="0" lang="en-US" sz="1200" u="none" cap="none" strike="noStrike">
                <a:solidFill>
                  <a:srgbClr val="595959"/>
                </a:solidFill>
                <a:latin typeface="Arial"/>
                <a:ea typeface="Arial"/>
                <a:cs typeface="Arial"/>
                <a:sym typeface="Arial"/>
              </a:rPr>
              <a:t>FULL-TIME WEARING GROUP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595959"/>
              </a:buClr>
              <a:buSzPts val="1200"/>
              <a:buFont typeface="Arial"/>
              <a:buNone/>
            </a:pPr>
            <a:r>
              <a:rPr b="0" i="0" lang="en-US" sz="1200" u="none" cap="none" strike="noStrike">
                <a:solidFill>
                  <a:srgbClr val="595959"/>
                </a:solidFill>
                <a:latin typeface="Arial"/>
                <a:ea typeface="Arial"/>
                <a:cs typeface="Arial"/>
                <a:sym typeface="Arial"/>
              </a:rPr>
              <a:t>(≥12 hours/day)</a:t>
            </a:r>
            <a:endParaRPr b="0" i="0" sz="1400" u="none" cap="none" strike="noStrike">
              <a:solidFill>
                <a:srgbClr val="000000"/>
              </a:solidFill>
              <a:latin typeface="Arial"/>
              <a:ea typeface="Arial"/>
              <a:cs typeface="Arial"/>
              <a:sym typeface="Arial"/>
            </a:endParaRPr>
          </a:p>
        </p:txBody>
      </p:sp>
      <p:cxnSp>
        <p:nvCxnSpPr>
          <p:cNvPr id="422" name="Google Shape;422;p24"/>
          <p:cNvCxnSpPr>
            <a:stCxn id="412" idx="0"/>
            <a:endCxn id="414" idx="0"/>
          </p:cNvCxnSpPr>
          <p:nvPr/>
        </p:nvCxnSpPr>
        <p:spPr>
          <a:xfrm flipH="1" rot="10800000">
            <a:off x="4354518" y="3555900"/>
            <a:ext cx="3854100" cy="536700"/>
          </a:xfrm>
          <a:prstGeom prst="straightConnector1">
            <a:avLst/>
          </a:prstGeom>
          <a:noFill/>
          <a:ln cap="flat" cmpd="sng" w="38100">
            <a:solidFill>
              <a:srgbClr val="ED7B0B"/>
            </a:solidFill>
            <a:prstDash val="solid"/>
            <a:miter lim="800000"/>
            <a:headEnd len="sm" w="sm" type="none"/>
            <a:tailEnd len="lg" w="lg" type="triangle"/>
          </a:ln>
        </p:spPr>
      </p:cxnSp>
      <p:sp>
        <p:nvSpPr>
          <p:cNvPr id="423" name="Google Shape;423;p24"/>
          <p:cNvSpPr txBox="1"/>
          <p:nvPr/>
        </p:nvSpPr>
        <p:spPr>
          <a:xfrm>
            <a:off x="6216728" y="3229230"/>
            <a:ext cx="1231800" cy="1169511"/>
          </a:xfrm>
          <a:prstGeom prst="rect">
            <a:avLst/>
          </a:prstGeom>
          <a:solidFill>
            <a:srgbClr val="FFFFFF"/>
          </a:solidFill>
          <a:ln cap="flat" cmpd="sng" w="19050">
            <a:solidFill>
              <a:srgbClr val="ED7B0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95959"/>
              </a:buClr>
              <a:buSzPts val="1400"/>
              <a:buFont typeface="Arial"/>
              <a:buNone/>
            </a:pPr>
            <a:r>
              <a:rPr b="1" i="0" lang="en-US" sz="1400" u="none" cap="none" strike="noStrike">
                <a:solidFill>
                  <a:srgbClr val="595959"/>
                </a:solidFill>
                <a:latin typeface="Arial"/>
                <a:ea typeface="Arial"/>
                <a:cs typeface="Arial"/>
                <a:sym typeface="Arial"/>
              </a:rPr>
              <a:t>50% faster progression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595959"/>
              </a:buClr>
              <a:buSzPts val="1400"/>
              <a:buFont typeface="Arial"/>
              <a:buNone/>
            </a:pPr>
            <a:r>
              <a:rPr b="1" i="0" lang="en-US" sz="1400" u="none" cap="none" strike="noStrike">
                <a:solidFill>
                  <a:srgbClr val="595959"/>
                </a:solidFill>
                <a:latin typeface="Arial"/>
                <a:ea typeface="Arial"/>
                <a:cs typeface="Arial"/>
                <a:sym typeface="Arial"/>
              </a:rPr>
              <a:t>for part-time wearers</a:t>
            </a:r>
            <a:endParaRPr b="0" i="0" sz="1400" u="none" cap="none" strike="noStrike">
              <a:solidFill>
                <a:srgbClr val="000000"/>
              </a:solidFill>
              <a:latin typeface="Arial"/>
              <a:ea typeface="Arial"/>
              <a:cs typeface="Arial"/>
              <a:sym typeface="Arial"/>
            </a:endParaRPr>
          </a:p>
        </p:txBody>
      </p:sp>
      <p:sp>
        <p:nvSpPr>
          <p:cNvPr id="424" name="Google Shape;424;p24"/>
          <p:cNvSpPr txBox="1"/>
          <p:nvPr/>
        </p:nvSpPr>
        <p:spPr>
          <a:xfrm>
            <a:off x="7509049" y="5081347"/>
            <a:ext cx="23790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95959"/>
              </a:buClr>
              <a:buSzPts val="1200"/>
              <a:buFont typeface="Arial"/>
              <a:buNone/>
            </a:pPr>
            <a:r>
              <a:rPr b="1" i="0" lang="en-US" sz="1200" u="none" cap="none" strike="noStrike">
                <a:solidFill>
                  <a:srgbClr val="595959"/>
                </a:solidFill>
                <a:latin typeface="Arial"/>
                <a:ea typeface="Arial"/>
                <a:cs typeface="Arial"/>
                <a:sym typeface="Arial"/>
              </a:rPr>
              <a:t>PART-TIME WEARING GROUP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595959"/>
              </a:buClr>
              <a:buSzPts val="1200"/>
              <a:buFont typeface="Arial"/>
              <a:buNone/>
            </a:pPr>
            <a:r>
              <a:rPr b="0" i="0" lang="en-US" sz="1200" u="none" cap="none" strike="noStrike">
                <a:solidFill>
                  <a:srgbClr val="595959"/>
                </a:solidFill>
                <a:latin typeface="Arial"/>
                <a:ea typeface="Arial"/>
                <a:cs typeface="Arial"/>
                <a:sym typeface="Arial"/>
              </a:rPr>
              <a:t>(&lt;12 hours/day)</a:t>
            </a:r>
            <a:endParaRPr b="0" i="0" sz="1400" u="none" cap="none" strike="noStrike">
              <a:solidFill>
                <a:srgbClr val="000000"/>
              </a:solidFill>
              <a:latin typeface="Arial"/>
              <a:ea typeface="Arial"/>
              <a:cs typeface="Arial"/>
              <a:sym typeface="Arial"/>
            </a:endParaRPr>
          </a:p>
        </p:txBody>
      </p:sp>
      <p:sp>
        <p:nvSpPr>
          <p:cNvPr id="425" name="Google Shape;425;p24"/>
          <p:cNvSpPr txBox="1"/>
          <p:nvPr/>
        </p:nvSpPr>
        <p:spPr>
          <a:xfrm>
            <a:off x="4122638" y="4812219"/>
            <a:ext cx="562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n=32</a:t>
            </a:r>
            <a:endParaRPr b="0" i="0" sz="1400" u="none" cap="none" strike="noStrike">
              <a:solidFill>
                <a:srgbClr val="000000"/>
              </a:solidFill>
              <a:latin typeface="Arial"/>
              <a:ea typeface="Arial"/>
              <a:cs typeface="Arial"/>
              <a:sym typeface="Arial"/>
            </a:endParaRPr>
          </a:p>
        </p:txBody>
      </p:sp>
      <p:sp>
        <p:nvSpPr>
          <p:cNvPr id="426" name="Google Shape;426;p24"/>
          <p:cNvSpPr txBox="1"/>
          <p:nvPr/>
        </p:nvSpPr>
        <p:spPr>
          <a:xfrm>
            <a:off x="7990073" y="4812219"/>
            <a:ext cx="562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n=22</a:t>
            </a:r>
            <a:endParaRPr b="0" i="0" sz="1400" u="none" cap="none" strike="noStrike">
              <a:solidFill>
                <a:srgbClr val="000000"/>
              </a:solidFill>
              <a:latin typeface="Arial"/>
              <a:ea typeface="Arial"/>
              <a:cs typeface="Arial"/>
              <a:sym typeface="Arial"/>
            </a:endParaRPr>
          </a:p>
        </p:txBody>
      </p:sp>
      <p:sp>
        <p:nvSpPr>
          <p:cNvPr id="427" name="Google Shape;427;p24"/>
          <p:cNvSpPr txBox="1"/>
          <p:nvPr/>
        </p:nvSpPr>
        <p:spPr>
          <a:xfrm>
            <a:off x="9087231" y="4812219"/>
            <a:ext cx="562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n=16</a:t>
            </a:r>
            <a:endParaRPr b="0" i="0" sz="1400" u="none" cap="none" strike="noStrike">
              <a:solidFill>
                <a:srgbClr val="000000"/>
              </a:solidFill>
              <a:latin typeface="Arial"/>
              <a:ea typeface="Arial"/>
              <a:cs typeface="Arial"/>
              <a:sym typeface="Arial"/>
            </a:endParaRPr>
          </a:p>
        </p:txBody>
      </p:sp>
      <p:sp>
        <p:nvSpPr>
          <p:cNvPr id="428" name="Google Shape;428;p24"/>
          <p:cNvSpPr txBox="1"/>
          <p:nvPr/>
        </p:nvSpPr>
        <p:spPr>
          <a:xfrm>
            <a:off x="5229689" y="4812219"/>
            <a:ext cx="562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n=34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25"/>
          <p:cNvSpPr txBox="1"/>
          <p:nvPr>
            <p:ph idx="4294967295" type="title"/>
          </p:nvPr>
        </p:nvSpPr>
        <p:spPr>
          <a:xfrm>
            <a:off x="0" y="1635084"/>
            <a:ext cx="12192000" cy="2465100"/>
          </a:xfrm>
          <a:prstGeom prst="rect">
            <a:avLst/>
          </a:prstGeom>
          <a:noFill/>
          <a:ln>
            <a:noFill/>
          </a:ln>
        </p:spPr>
        <p:txBody>
          <a:bodyPr anchorCtr="0" anchor="t" bIns="121875" lIns="121875" spcFirstLastPara="1" rIns="121875" wrap="square" tIns="121875">
            <a:normAutofit/>
          </a:bodyPr>
          <a:lstStyle/>
          <a:p>
            <a:pPr indent="-609600" lvl="0" marL="609600" rtl="0" algn="ctr">
              <a:lnSpc>
                <a:spcPct val="100000"/>
              </a:lnSpc>
              <a:spcBef>
                <a:spcPts val="0"/>
              </a:spcBef>
              <a:spcAft>
                <a:spcPts val="0"/>
              </a:spcAft>
              <a:buClr>
                <a:srgbClr val="FFFFFF"/>
              </a:buClr>
              <a:buSzPts val="13300"/>
              <a:buFont typeface="Verdana"/>
              <a:buNone/>
            </a:pPr>
            <a:r>
              <a:rPr b="1" i="0" lang="en-US" sz="13300" u="none" cap="none" strike="noStrike">
                <a:solidFill>
                  <a:srgbClr val="FFFFFF"/>
                </a:solidFill>
                <a:latin typeface="Arial"/>
                <a:ea typeface="Arial"/>
                <a:cs typeface="Arial"/>
                <a:sym typeface="Arial"/>
              </a:rPr>
              <a:t>Questions</a:t>
            </a:r>
            <a:endParaRPr b="1" i="0" sz="13300" u="none" cap="none" strike="noStrike">
              <a:solidFill>
                <a:srgbClr val="FFFFFF"/>
              </a:solidFill>
              <a:latin typeface="Arial"/>
              <a:ea typeface="Arial"/>
              <a:cs typeface="Arial"/>
              <a:sym typeface="Arial"/>
            </a:endParaRPr>
          </a:p>
        </p:txBody>
      </p:sp>
      <p:grpSp>
        <p:nvGrpSpPr>
          <p:cNvPr id="434" name="Google Shape;434;p25"/>
          <p:cNvGrpSpPr/>
          <p:nvPr/>
        </p:nvGrpSpPr>
        <p:grpSpPr>
          <a:xfrm>
            <a:off x="-17925" y="6726003"/>
            <a:ext cx="12209925" cy="131997"/>
            <a:chOff x="0" y="0"/>
            <a:chExt cx="9157673" cy="99000"/>
          </a:xfrm>
        </p:grpSpPr>
        <p:sp>
          <p:nvSpPr>
            <p:cNvPr id="435" name="Google Shape;435;p25"/>
            <p:cNvSpPr/>
            <p:nvPr/>
          </p:nvSpPr>
          <p:spPr>
            <a:xfrm>
              <a:off x="0" y="0"/>
              <a:ext cx="1186200" cy="99000"/>
            </a:xfrm>
            <a:prstGeom prst="rect">
              <a:avLst/>
            </a:prstGeom>
            <a:solidFill>
              <a:srgbClr val="EF6B1A"/>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6" name="Google Shape;436;p25"/>
            <p:cNvSpPr/>
            <p:nvPr/>
          </p:nvSpPr>
          <p:spPr>
            <a:xfrm>
              <a:off x="1186245" y="0"/>
              <a:ext cx="1138800" cy="99000"/>
            </a:xfrm>
            <a:prstGeom prst="rect">
              <a:avLst/>
            </a:prstGeom>
            <a:solidFill>
              <a:srgbClr val="AB371D"/>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7" name="Google Shape;437;p25"/>
            <p:cNvSpPr/>
            <p:nvPr/>
          </p:nvSpPr>
          <p:spPr>
            <a:xfrm>
              <a:off x="2325016" y="0"/>
              <a:ext cx="1138800" cy="99000"/>
            </a:xfrm>
            <a:prstGeom prst="rect">
              <a:avLst/>
            </a:prstGeom>
            <a:solidFill>
              <a:srgbClr val="94C84B"/>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8" name="Google Shape;438;p25"/>
            <p:cNvSpPr/>
            <p:nvPr/>
          </p:nvSpPr>
          <p:spPr>
            <a:xfrm>
              <a:off x="3463788" y="0"/>
              <a:ext cx="1138800" cy="99000"/>
            </a:xfrm>
            <a:prstGeom prst="rect">
              <a:avLst/>
            </a:prstGeom>
            <a:solidFill>
              <a:srgbClr val="537D2F"/>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9" name="Google Shape;439;p25"/>
            <p:cNvSpPr/>
            <p:nvPr/>
          </p:nvSpPr>
          <p:spPr>
            <a:xfrm>
              <a:off x="4602559" y="0"/>
              <a:ext cx="1138800" cy="99000"/>
            </a:xfrm>
            <a:prstGeom prst="rect">
              <a:avLst/>
            </a:prstGeom>
            <a:solidFill>
              <a:srgbClr val="675B54"/>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0" name="Google Shape;440;p25"/>
            <p:cNvSpPr/>
            <p:nvPr/>
          </p:nvSpPr>
          <p:spPr>
            <a:xfrm>
              <a:off x="5741330" y="0"/>
              <a:ext cx="1138800" cy="99000"/>
            </a:xfrm>
            <a:prstGeom prst="rect">
              <a:avLst/>
            </a:prstGeom>
            <a:solidFill>
              <a:srgbClr val="0097C4"/>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1" name="Google Shape;441;p25"/>
            <p:cNvSpPr/>
            <p:nvPr/>
          </p:nvSpPr>
          <p:spPr>
            <a:xfrm>
              <a:off x="6880102" y="0"/>
              <a:ext cx="1138800" cy="99000"/>
            </a:xfrm>
            <a:prstGeom prst="rect">
              <a:avLst/>
            </a:prstGeom>
            <a:solidFill>
              <a:srgbClr val="C2B6AC"/>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2" name="Google Shape;442;p25"/>
            <p:cNvSpPr/>
            <p:nvPr/>
          </p:nvSpPr>
          <p:spPr>
            <a:xfrm>
              <a:off x="8018873" y="0"/>
              <a:ext cx="1138800" cy="99000"/>
            </a:xfrm>
            <a:prstGeom prst="rect">
              <a:avLst/>
            </a:prstGeom>
            <a:solidFill>
              <a:srgbClr val="537D2F"/>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descr="A picture containing drawing&#10;&#10;Description automatically generated" id="443" name="Google Shape;443;p25"/>
          <p:cNvPicPr preferRelativeResize="0"/>
          <p:nvPr/>
        </p:nvPicPr>
        <p:blipFill rotWithShape="1">
          <a:blip r:embed="rId3">
            <a:alphaModFix/>
          </a:blip>
          <a:srcRect b="0" l="0" r="0" t="0"/>
          <a:stretch/>
        </p:blipFill>
        <p:spPr>
          <a:xfrm>
            <a:off x="3942097" y="1586585"/>
            <a:ext cx="4132055" cy="3429606"/>
          </a:xfrm>
          <a:prstGeom prst="rect">
            <a:avLst/>
          </a:prstGeom>
          <a:noFill/>
          <a:ln>
            <a:noFill/>
          </a:ln>
        </p:spPr>
      </p:pic>
      <p:sp>
        <p:nvSpPr>
          <p:cNvPr id="444" name="Google Shape;444;p25"/>
          <p:cNvSpPr txBox="1"/>
          <p:nvPr/>
        </p:nvSpPr>
        <p:spPr>
          <a:xfrm>
            <a:off x="22667" y="5222916"/>
            <a:ext cx="12192000" cy="766955"/>
          </a:xfrm>
          <a:prstGeom prst="rect">
            <a:avLst/>
          </a:prstGeom>
          <a:noFill/>
          <a:ln>
            <a:noFill/>
          </a:ln>
        </p:spPr>
        <p:txBody>
          <a:bodyPr anchorCtr="0" anchor="t" bIns="121875" lIns="121875" spcFirstLastPara="1" rIns="121875" wrap="square" tIns="121875">
            <a:noAutofit/>
          </a:bodyPr>
          <a:lstStyle/>
          <a:p>
            <a:pPr indent="-457200" lvl="0" marL="457200" marR="0" rtl="0" algn="ctr">
              <a:lnSpc>
                <a:spcPct val="100000"/>
              </a:lnSpc>
              <a:spcBef>
                <a:spcPts val="0"/>
              </a:spcBef>
              <a:spcAft>
                <a:spcPts val="0"/>
              </a:spcAft>
              <a:buClr>
                <a:srgbClr val="0097C4"/>
              </a:buClr>
              <a:buSzPts val="2667"/>
              <a:buFont typeface="Arial"/>
              <a:buNone/>
            </a:pPr>
            <a:r>
              <a:rPr b="0" i="0" lang="en-US" sz="2667" u="none" cap="none" strike="noStrike">
                <a:solidFill>
                  <a:srgbClr val="0097C4"/>
                </a:solidFill>
                <a:latin typeface="Arial"/>
                <a:ea typeface="Arial"/>
                <a:cs typeface="Arial"/>
                <a:sym typeface="Arial"/>
              </a:rPr>
              <a:t>Soft Multifocal Treatments</a:t>
            </a:r>
            <a:endParaRPr b="0" i="0" sz="2667" u="none" cap="none" strike="noStrike">
              <a:solidFill>
                <a:srgbClr val="0097C4"/>
              </a:solidFill>
              <a:latin typeface="Microsoft JhengHei"/>
              <a:ea typeface="Microsoft JhengHei"/>
              <a:cs typeface="Microsoft JhengHei"/>
              <a:sym typeface="Microsoft JhengHei"/>
            </a:endParaRPr>
          </a:p>
        </p:txBody>
      </p:sp>
      <p:pic>
        <p:nvPicPr>
          <p:cNvPr descr="image that says &quot;logo&quot;" id="445" name="Google Shape;445;p25"/>
          <p:cNvPicPr preferRelativeResize="0"/>
          <p:nvPr/>
        </p:nvPicPr>
        <p:blipFill>
          <a:blip r:embed="rId4">
            <a:alphaModFix/>
          </a:blip>
          <a:stretch>
            <a:fillRect/>
          </a:stretch>
        </p:blipFill>
        <p:spPr>
          <a:xfrm>
            <a:off x="3927928" y="676865"/>
            <a:ext cx="4381500" cy="4381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descr="FIGURE 1. Radial power profile and color power map of lenses analyzed; for a better comparison between different designs, the radial power profiles were plotted removing the labeled lens power from the raw data. Note that the power profiles are not plotted using the same dioptric scale." id="452" name="Google Shape;452;p26"/>
          <p:cNvPicPr preferRelativeResize="0"/>
          <p:nvPr/>
        </p:nvPicPr>
        <p:blipFill rotWithShape="1">
          <a:blip r:embed="rId3">
            <a:alphaModFix/>
          </a:blip>
          <a:srcRect b="0" l="0" r="0" t="0"/>
          <a:stretch/>
        </p:blipFill>
        <p:spPr>
          <a:xfrm>
            <a:off x="2498483" y="89452"/>
            <a:ext cx="7195034" cy="6022583"/>
          </a:xfrm>
          <a:prstGeom prst="rect">
            <a:avLst/>
          </a:prstGeom>
          <a:noFill/>
          <a:ln>
            <a:noFill/>
          </a:ln>
        </p:spPr>
      </p:pic>
      <p:sp>
        <p:nvSpPr>
          <p:cNvPr id="453" name="Google Shape;453;p26"/>
          <p:cNvSpPr txBox="1"/>
          <p:nvPr/>
        </p:nvSpPr>
        <p:spPr>
          <a:xfrm>
            <a:off x="2136913" y="6337774"/>
            <a:ext cx="8975700" cy="307800"/>
          </a:xfrm>
          <a:prstGeom prst="rect">
            <a:avLst/>
          </a:prstGeom>
          <a:noFill/>
          <a:ln>
            <a:noFill/>
          </a:ln>
        </p:spPr>
        <p:txBody>
          <a:bodyPr anchorCtr="0" anchor="ctr" bIns="45700" lIns="0" spcFirstLastPara="1" rIns="91425" wrap="square" tIns="45700">
            <a:noAutofit/>
          </a:bodyPr>
          <a:lstStyle/>
          <a:p>
            <a:pPr indent="0" lvl="0" marL="0" marR="0" rtl="0" algn="r">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Eef van der Worp, Giancarlo Montani. Powerful Profiles. Contact Lens Spectrum, April 2023.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27"/>
          <p:cNvSpPr txBox="1"/>
          <p:nvPr>
            <p:ph idx="1" type="body"/>
          </p:nvPr>
        </p:nvSpPr>
        <p:spPr>
          <a:xfrm>
            <a:off x="18422" y="6589772"/>
            <a:ext cx="12466800" cy="49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05150"/>
              </a:buClr>
              <a:buSzPts val="1400"/>
              <a:buNone/>
            </a:pPr>
            <a:r>
              <a:rPr lang="en-US" sz="1200">
                <a:solidFill>
                  <a:schemeClr val="dk1"/>
                </a:solidFill>
                <a:latin typeface="Arial"/>
                <a:ea typeface="Arial"/>
                <a:cs typeface="Arial"/>
                <a:sym typeface="Arial"/>
              </a:rPr>
              <a:t>**Analysis of treatment age and years in treatment needs further investigation and likely that both can be utilized to demonstrate treatment efficacy.</a:t>
            </a:r>
            <a:endParaRPr sz="1200">
              <a:solidFill>
                <a:schemeClr val="dk1"/>
              </a:solidFill>
            </a:endParaRPr>
          </a:p>
        </p:txBody>
      </p:sp>
      <p:sp>
        <p:nvSpPr>
          <p:cNvPr id="460" name="Google Shape;460;p27"/>
          <p:cNvSpPr txBox="1"/>
          <p:nvPr>
            <p:ph type="title"/>
          </p:nvPr>
        </p:nvSpPr>
        <p:spPr>
          <a:xfrm>
            <a:off x="114300" y="5599824"/>
            <a:ext cx="11910000" cy="1066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6C2196"/>
              </a:buClr>
              <a:buSzPts val="2800"/>
              <a:buFont typeface="Arial"/>
              <a:buNone/>
            </a:pPr>
            <a:r>
              <a:rPr lang="en-US" sz="2800">
                <a:solidFill>
                  <a:srgbClr val="757070"/>
                </a:solidFill>
                <a:latin typeface="Arial"/>
                <a:ea typeface="Arial"/>
                <a:cs typeface="Arial"/>
                <a:sym typeface="Arial"/>
              </a:rPr>
              <a:t>Cumulative MiSight Effect over 10 years provides an estimated 0.87mm of Slowing Eye Growth = more than </a:t>
            </a:r>
            <a:r>
              <a:rPr b="1" lang="en-US" sz="2800">
                <a:solidFill>
                  <a:srgbClr val="757070"/>
                </a:solidFill>
                <a:latin typeface="Arial"/>
                <a:ea typeface="Arial"/>
                <a:cs typeface="Arial"/>
                <a:sym typeface="Arial"/>
              </a:rPr>
              <a:t>2.00D</a:t>
            </a:r>
            <a:r>
              <a:rPr lang="en-US" sz="2800">
                <a:solidFill>
                  <a:srgbClr val="757070"/>
                </a:solidFill>
                <a:latin typeface="Arial"/>
                <a:ea typeface="Arial"/>
                <a:cs typeface="Arial"/>
                <a:sym typeface="Arial"/>
              </a:rPr>
              <a:t> of Myopia Control </a:t>
            </a:r>
            <a:endParaRPr>
              <a:solidFill>
                <a:srgbClr val="757070"/>
              </a:solidFill>
            </a:endParaRPr>
          </a:p>
        </p:txBody>
      </p:sp>
      <p:sp>
        <p:nvSpPr>
          <p:cNvPr id="461" name="Google Shape;461;p27"/>
          <p:cNvSpPr txBox="1"/>
          <p:nvPr/>
        </p:nvSpPr>
        <p:spPr>
          <a:xfrm>
            <a:off x="0" y="0"/>
            <a:ext cx="10932900" cy="747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6C2196"/>
              </a:buClr>
              <a:buSzPts val="3600"/>
              <a:buFont typeface="Arial"/>
              <a:buNone/>
            </a:pPr>
            <a:r>
              <a:rPr b="1" i="0" lang="en-US" sz="3600" u="none" cap="none" strike="noStrike">
                <a:solidFill>
                  <a:srgbClr val="757070"/>
                </a:solidFill>
                <a:latin typeface="Arial"/>
                <a:ea typeface="Arial"/>
                <a:cs typeface="Arial"/>
                <a:sym typeface="Arial"/>
              </a:rPr>
              <a:t>Analysis of MiSight study result by subject age</a:t>
            </a:r>
            <a:endParaRPr b="0" i="0" sz="1400" u="none" cap="none" strike="noStrike">
              <a:solidFill>
                <a:srgbClr val="757070"/>
              </a:solidFill>
              <a:latin typeface="Arial"/>
              <a:ea typeface="Arial"/>
              <a:cs typeface="Arial"/>
              <a:sym typeface="Arial"/>
            </a:endParaRPr>
          </a:p>
        </p:txBody>
      </p:sp>
      <p:pic>
        <p:nvPicPr>
          <p:cNvPr id="462" name="Google Shape;462;p27"/>
          <p:cNvPicPr preferRelativeResize="0"/>
          <p:nvPr/>
        </p:nvPicPr>
        <p:blipFill rotWithShape="1">
          <a:blip r:embed="rId3">
            <a:alphaModFix/>
          </a:blip>
          <a:srcRect b="0" l="0" r="0" t="0"/>
          <a:stretch/>
        </p:blipFill>
        <p:spPr>
          <a:xfrm>
            <a:off x="342900" y="572024"/>
            <a:ext cx="7652100" cy="5238000"/>
          </a:xfrm>
          <a:prstGeom prst="rect">
            <a:avLst/>
          </a:prstGeom>
          <a:noFill/>
          <a:ln>
            <a:noFill/>
          </a:ln>
        </p:spPr>
      </p:pic>
      <p:grpSp>
        <p:nvGrpSpPr>
          <p:cNvPr id="463" name="Google Shape;463;p27"/>
          <p:cNvGrpSpPr/>
          <p:nvPr/>
        </p:nvGrpSpPr>
        <p:grpSpPr>
          <a:xfrm>
            <a:off x="1405201" y="1544636"/>
            <a:ext cx="5315555" cy="3226507"/>
            <a:chOff x="1405201" y="1544636"/>
            <a:chExt cx="5315555" cy="3226507"/>
          </a:xfrm>
        </p:grpSpPr>
        <p:sp>
          <p:nvSpPr>
            <p:cNvPr id="464" name="Google Shape;464;p27"/>
            <p:cNvSpPr/>
            <p:nvPr/>
          </p:nvSpPr>
          <p:spPr>
            <a:xfrm>
              <a:off x="1405201" y="1544636"/>
              <a:ext cx="4691553" cy="2918263"/>
            </a:xfrm>
            <a:custGeom>
              <a:rect b="b" l="l" r="r" t="t"/>
              <a:pathLst>
                <a:path extrusionOk="0" h="3104535" w="4874341">
                  <a:moveTo>
                    <a:pt x="0" y="0"/>
                  </a:moveTo>
                  <a:lnTo>
                    <a:pt x="7374" y="1740310"/>
                  </a:lnTo>
                  <a:lnTo>
                    <a:pt x="390832" y="1895168"/>
                  </a:lnTo>
                  <a:lnTo>
                    <a:pt x="907025" y="2086897"/>
                  </a:lnTo>
                  <a:lnTo>
                    <a:pt x="1555954" y="2293374"/>
                  </a:lnTo>
                  <a:lnTo>
                    <a:pt x="2300748" y="2499852"/>
                  </a:lnTo>
                  <a:lnTo>
                    <a:pt x="3185651" y="2735826"/>
                  </a:lnTo>
                  <a:lnTo>
                    <a:pt x="4136922" y="2942303"/>
                  </a:lnTo>
                  <a:lnTo>
                    <a:pt x="4874341" y="3104535"/>
                  </a:lnTo>
                  <a:lnTo>
                    <a:pt x="4859593" y="2603090"/>
                  </a:lnTo>
                  <a:lnTo>
                    <a:pt x="4321277" y="2426110"/>
                  </a:lnTo>
                  <a:lnTo>
                    <a:pt x="3760838" y="2204884"/>
                  </a:lnTo>
                  <a:lnTo>
                    <a:pt x="3008671" y="1887794"/>
                  </a:lnTo>
                  <a:lnTo>
                    <a:pt x="2286000" y="1526458"/>
                  </a:lnTo>
                  <a:lnTo>
                    <a:pt x="1725561" y="1209368"/>
                  </a:lnTo>
                  <a:lnTo>
                    <a:pt x="1091380" y="818535"/>
                  </a:lnTo>
                  <a:lnTo>
                    <a:pt x="545690" y="435077"/>
                  </a:lnTo>
                  <a:lnTo>
                    <a:pt x="103238" y="81116"/>
                  </a:lnTo>
                  <a:lnTo>
                    <a:pt x="0" y="0"/>
                  </a:lnTo>
                  <a:close/>
                </a:path>
              </a:pathLst>
            </a:custGeom>
            <a:solidFill>
              <a:srgbClr val="7030A0">
                <a:alpha val="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Arial"/>
                <a:ea typeface="Arial"/>
                <a:cs typeface="Arial"/>
                <a:sym typeface="Arial"/>
              </a:endParaRPr>
            </a:p>
          </p:txBody>
        </p:sp>
        <p:sp>
          <p:nvSpPr>
            <p:cNvPr id="465" name="Google Shape;465;p27"/>
            <p:cNvSpPr txBox="1"/>
            <p:nvPr/>
          </p:nvSpPr>
          <p:spPr>
            <a:xfrm rot="1276528">
              <a:off x="1629663" y="3499263"/>
              <a:ext cx="5207080" cy="3387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Arial"/>
                  <a:ea typeface="Arial"/>
                  <a:cs typeface="Arial"/>
                  <a:sym typeface="Arial"/>
                </a:rPr>
                <a:t>Average cumulative treatment effect</a:t>
              </a:r>
              <a:endParaRPr b="0" i="0" sz="1400" u="none" cap="none" strike="noStrike">
                <a:solidFill>
                  <a:srgbClr val="000000"/>
                </a:solidFill>
                <a:latin typeface="Arial"/>
                <a:ea typeface="Arial"/>
                <a:cs typeface="Arial"/>
                <a:sym typeface="Arial"/>
              </a:endParaRPr>
            </a:p>
          </p:txBody>
        </p:sp>
      </p:grpSp>
      <p:sp>
        <p:nvSpPr>
          <p:cNvPr id="466" name="Google Shape;466;p27"/>
          <p:cNvSpPr txBox="1"/>
          <p:nvPr/>
        </p:nvSpPr>
        <p:spPr>
          <a:xfrm>
            <a:off x="7480804" y="4185563"/>
            <a:ext cx="2664000" cy="677100"/>
          </a:xfrm>
          <a:prstGeom prst="rect">
            <a:avLst/>
          </a:prstGeom>
          <a:solidFill>
            <a:srgbClr val="92D050"/>
          </a:solidFill>
          <a:ln cap="flat" cmpd="sng" w="28575">
            <a:solidFill>
              <a:srgbClr val="7030A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Approximately </a:t>
            </a:r>
            <a:r>
              <a:rPr b="1" i="0" lang="en-US" sz="2000" u="none" cap="none" strike="noStrike">
                <a:solidFill>
                  <a:schemeClr val="lt1"/>
                </a:solidFill>
                <a:latin typeface="Arial"/>
                <a:ea typeface="Arial"/>
                <a:cs typeface="Arial"/>
                <a:sym typeface="Arial"/>
              </a:rPr>
              <a:t>50% </a:t>
            </a:r>
            <a:r>
              <a:rPr b="0" i="0" lang="en-US" sz="1800" u="none" cap="none" strike="noStrike">
                <a:solidFill>
                  <a:srgbClr val="000000"/>
                </a:solidFill>
                <a:latin typeface="Arial"/>
                <a:ea typeface="Arial"/>
                <a:cs typeface="Arial"/>
                <a:sym typeface="Arial"/>
              </a:rPr>
              <a:t>slowing at each age.</a:t>
            </a:r>
            <a:endParaRPr b="0" i="0" sz="1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28"/>
          <p:cNvPicPr preferRelativeResize="0"/>
          <p:nvPr/>
        </p:nvPicPr>
        <p:blipFill rotWithShape="1">
          <a:blip r:embed="rId3">
            <a:alphaModFix/>
          </a:blip>
          <a:srcRect b="0" l="0" r="0" t="0"/>
          <a:stretch/>
        </p:blipFill>
        <p:spPr>
          <a:xfrm>
            <a:off x="0" y="-113525"/>
            <a:ext cx="12192000" cy="6858000"/>
          </a:xfrm>
          <a:prstGeom prst="rect">
            <a:avLst/>
          </a:prstGeom>
          <a:noFill/>
          <a:ln>
            <a:noFill/>
          </a:ln>
        </p:spPr>
      </p:pic>
      <p:pic>
        <p:nvPicPr>
          <p:cNvPr descr="A picture containing drawing&#10;&#10;Description automatically generated" id="472" name="Google Shape;472;p28"/>
          <p:cNvPicPr preferRelativeResize="0"/>
          <p:nvPr/>
        </p:nvPicPr>
        <p:blipFill rotWithShape="1">
          <a:blip r:embed="rId4">
            <a:alphaModFix/>
          </a:blip>
          <a:srcRect b="0" l="0" r="0" t="0"/>
          <a:stretch/>
        </p:blipFill>
        <p:spPr>
          <a:xfrm>
            <a:off x="3823345" y="1444752"/>
            <a:ext cx="4545310" cy="3772607"/>
          </a:xfrm>
          <a:prstGeom prst="rect">
            <a:avLst/>
          </a:prstGeom>
          <a:noFill/>
          <a:ln>
            <a:noFill/>
          </a:ln>
        </p:spPr>
      </p:pic>
      <p:pic>
        <p:nvPicPr>
          <p:cNvPr descr="image that says &quot;logo&quot;" id="473" name="Google Shape;473;p28"/>
          <p:cNvPicPr preferRelativeResize="0"/>
          <p:nvPr/>
        </p:nvPicPr>
        <p:blipFill>
          <a:blip r:embed="rId5">
            <a:alphaModFix/>
          </a:blip>
          <a:stretch>
            <a:fillRect/>
          </a:stretch>
        </p:blipFill>
        <p:spPr>
          <a:xfrm>
            <a:off x="3987140" y="540715"/>
            <a:ext cx="4381500" cy="4381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29"/>
          <p:cNvSpPr/>
          <p:nvPr/>
        </p:nvSpPr>
        <p:spPr>
          <a:xfrm>
            <a:off x="8" y="0"/>
            <a:ext cx="644700" cy="6858000"/>
          </a:xfrm>
          <a:prstGeom prst="rect">
            <a:avLst/>
          </a:prstGeom>
          <a:solidFill>
            <a:srgbClr val="A9E1E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29"/>
          <p:cNvSpPr txBox="1"/>
          <p:nvPr/>
        </p:nvSpPr>
        <p:spPr>
          <a:xfrm>
            <a:off x="9735064" y="5066080"/>
            <a:ext cx="1927500" cy="1974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1C1C1C"/>
                </a:solidFill>
                <a:highlight>
                  <a:srgbClr val="FFFFFF"/>
                </a:highlight>
                <a:latin typeface="Arial"/>
                <a:ea typeface="Arial"/>
                <a:cs typeface="Arial"/>
                <a:sym typeface="Arial"/>
              </a:rPr>
              <a:t>Efficacy Results from the Atropine in the Treatment of Myopia (ATOM) Study</a:t>
            </a:r>
            <a:r>
              <a:rPr b="0" i="0" lang="en-US" sz="700" u="sng" cap="none" strike="noStrike">
                <a:solidFill>
                  <a:srgbClr val="1B66BF"/>
                </a:solidFill>
                <a:highlight>
                  <a:srgbClr val="FFFFFF"/>
                </a:highlight>
                <a:latin typeface="Arial"/>
                <a:ea typeface="Arial"/>
                <a:cs typeface="Arial"/>
                <a:sym typeface="Arial"/>
                <a:hlinkClick r:id="rId3">
                  <a:extLst>
                    <a:ext uri="{A12FA001-AC4F-418D-AE19-62706E023703}">
                      <ahyp:hlinkClr val="tx"/>
                    </a:ext>
                  </a:extLst>
                </a:hlinkClick>
              </a:rPr>
              <a:t>W. Chua</a:t>
            </a:r>
            <a:r>
              <a:rPr b="0" i="0" lang="en-US" sz="700" u="none" cap="none" strike="noStrike">
                <a:solidFill>
                  <a:srgbClr val="1C1C1C"/>
                </a:solidFill>
                <a:highlight>
                  <a:srgbClr val="FFFFFF"/>
                </a:highlight>
                <a:latin typeface="Arial"/>
                <a:ea typeface="Arial"/>
                <a:cs typeface="Arial"/>
                <a:sym typeface="Arial"/>
              </a:rPr>
              <a:t>; </a:t>
            </a:r>
            <a:r>
              <a:rPr b="0" i="0" lang="en-US" sz="700" u="none" cap="none" strike="noStrike">
                <a:solidFill>
                  <a:srgbClr val="1B66BF"/>
                </a:solidFill>
                <a:highlight>
                  <a:srgbClr val="FFFFFF"/>
                </a:highlight>
                <a:uFill>
                  <a:noFill/>
                </a:uFill>
                <a:latin typeface="Arial"/>
                <a:ea typeface="Arial"/>
                <a:cs typeface="Arial"/>
                <a:sym typeface="Arial"/>
                <a:hlinkClick r:id="rId4">
                  <a:extLst>
                    <a:ext uri="{A12FA001-AC4F-418D-AE19-62706E023703}">
                      <ahyp:hlinkClr val="tx"/>
                    </a:ext>
                  </a:extLst>
                </a:hlinkClick>
              </a:rPr>
              <a:t>V. Balakrishnan</a:t>
            </a:r>
            <a:r>
              <a:rPr b="0" i="0" lang="en-US" sz="700" u="none" cap="none" strike="noStrike">
                <a:solidFill>
                  <a:srgbClr val="1C1C1C"/>
                </a:solidFill>
                <a:highlight>
                  <a:srgbClr val="FFFFFF"/>
                </a:highlight>
                <a:latin typeface="Arial"/>
                <a:ea typeface="Arial"/>
                <a:cs typeface="Arial"/>
                <a:sym typeface="Arial"/>
              </a:rPr>
              <a:t>; </a:t>
            </a:r>
            <a:r>
              <a:rPr b="0" i="0" lang="en-US" sz="700" u="none" cap="none" strike="noStrike">
                <a:solidFill>
                  <a:srgbClr val="1B66BF"/>
                </a:solidFill>
                <a:highlight>
                  <a:srgbClr val="FFFFFF"/>
                </a:highlight>
                <a:uFill>
                  <a:noFill/>
                </a:uFill>
                <a:latin typeface="Arial"/>
                <a:ea typeface="Arial"/>
                <a:cs typeface="Arial"/>
                <a:sym typeface="Arial"/>
                <a:hlinkClick r:id="rId5">
                  <a:extLst>
                    <a:ext uri="{A12FA001-AC4F-418D-AE19-62706E023703}">
                      <ahyp:hlinkClr val="tx"/>
                    </a:ext>
                  </a:extLst>
                </a:hlinkClick>
              </a:rPr>
              <a:t>D. Tan</a:t>
            </a:r>
            <a:r>
              <a:rPr b="0" i="0" lang="en-US" sz="700" u="none" cap="none" strike="noStrike">
                <a:solidFill>
                  <a:srgbClr val="1C1C1C"/>
                </a:solidFill>
                <a:highlight>
                  <a:srgbClr val="FFFFFF"/>
                </a:highlight>
                <a:latin typeface="Arial"/>
                <a:ea typeface="Arial"/>
                <a:cs typeface="Arial"/>
                <a:sym typeface="Arial"/>
              </a:rPr>
              <a:t>; </a:t>
            </a:r>
            <a:r>
              <a:rPr b="0" i="0" lang="en-US" sz="700" u="none" cap="none" strike="noStrike">
                <a:solidFill>
                  <a:srgbClr val="1B66BF"/>
                </a:solidFill>
                <a:highlight>
                  <a:srgbClr val="FFFFFF"/>
                </a:highlight>
                <a:uFill>
                  <a:noFill/>
                </a:uFill>
                <a:latin typeface="Arial"/>
                <a:ea typeface="Arial"/>
                <a:cs typeface="Arial"/>
                <a:sym typeface="Arial"/>
                <a:hlinkClick r:id="rId6">
                  <a:extLst>
                    <a:ext uri="{A12FA001-AC4F-418D-AE19-62706E023703}">
                      <ahyp:hlinkClr val="tx"/>
                    </a:ext>
                  </a:extLst>
                </a:hlinkClick>
              </a:rPr>
              <a:t>Y. Chan</a:t>
            </a:r>
            <a:r>
              <a:rPr b="0" i="0" lang="en-US" sz="700" u="none" cap="none" strike="noStrike">
                <a:solidFill>
                  <a:srgbClr val="1C1C1C"/>
                </a:solidFill>
                <a:highlight>
                  <a:srgbClr val="FFFFFF"/>
                </a:highlight>
                <a:latin typeface="Arial"/>
                <a:ea typeface="Arial"/>
                <a:cs typeface="Arial"/>
                <a:sym typeface="Arial"/>
              </a:rPr>
              <a:t>; </a:t>
            </a:r>
            <a:r>
              <a:rPr b="0" i="0" lang="en-US" sz="700" u="none" cap="none" strike="noStrike">
                <a:solidFill>
                  <a:srgbClr val="1B66BF"/>
                </a:solidFill>
                <a:highlight>
                  <a:srgbClr val="FFFFFF"/>
                </a:highlight>
                <a:uFill>
                  <a:noFill/>
                </a:uFill>
                <a:latin typeface="Arial"/>
                <a:ea typeface="Arial"/>
                <a:cs typeface="Arial"/>
                <a:sym typeface="Arial"/>
                <a:hlinkClick r:id="rId7">
                  <a:extLst>
                    <a:ext uri="{A12FA001-AC4F-418D-AE19-62706E023703}">
                      <ahyp:hlinkClr val="tx"/>
                    </a:ext>
                  </a:extLst>
                </a:hlinkClick>
              </a:rPr>
              <a:t>ATOM Study Group</a:t>
            </a:r>
            <a:r>
              <a:rPr b="0" i="0" lang="en-US" sz="800" u="none" cap="none" strike="noStrike">
                <a:solidFill>
                  <a:srgbClr val="000000"/>
                </a:solidFill>
                <a:latin typeface="Arial"/>
                <a:ea typeface="Arial"/>
                <a:cs typeface="Arial"/>
                <a:sym typeface="Arial"/>
              </a:rPr>
              <a:t> </a:t>
            </a:r>
            <a:r>
              <a:rPr b="0" i="1" lang="en-US" sz="800" u="none" cap="none" strike="noStrike">
                <a:solidFill>
                  <a:srgbClr val="000000"/>
                </a:solidFill>
                <a:latin typeface="Arial"/>
                <a:ea typeface="Arial"/>
                <a:cs typeface="Arial"/>
                <a:sym typeface="Arial"/>
              </a:rPr>
              <a:t>Invest Ophthal </a:t>
            </a:r>
            <a:r>
              <a:rPr b="0" i="0" lang="en-US" sz="800" u="none" cap="none" strike="noStrike">
                <a:solidFill>
                  <a:srgbClr val="000000"/>
                </a:solidFill>
                <a:latin typeface="Arial"/>
                <a:ea typeface="Arial"/>
                <a:cs typeface="Arial"/>
                <a:sym typeface="Arial"/>
              </a:rPr>
              <a:t>Published:2006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0" i="0" lang="en-US" sz="700" u="none" cap="none" strike="noStrike">
                <a:solidFill>
                  <a:srgbClr val="1C1C1C"/>
                </a:solidFill>
                <a:highlight>
                  <a:srgbClr val="FFFFFF"/>
                </a:highlight>
                <a:latin typeface="Arial"/>
                <a:ea typeface="Arial"/>
                <a:cs typeface="Arial"/>
                <a:sym typeface="Arial"/>
              </a:rPr>
              <a:t>5 Year Clinical Trial  Atropine in the Treatment of Myopia (ATOM2) Study</a:t>
            </a:r>
            <a:r>
              <a:rPr b="0" i="0" lang="en-US" sz="700" u="sng" cap="none" strike="noStrike">
                <a:solidFill>
                  <a:srgbClr val="1B66BF"/>
                </a:solidFill>
                <a:highlight>
                  <a:srgbClr val="FFFFFF"/>
                </a:highlight>
                <a:latin typeface="Arial"/>
                <a:ea typeface="Arial"/>
                <a:cs typeface="Arial"/>
                <a:sym typeface="Arial"/>
                <a:hlinkClick r:id="rId8">
                  <a:extLst>
                    <a:ext uri="{A12FA001-AC4F-418D-AE19-62706E023703}">
                      <ahyp:hlinkClr val="tx"/>
                    </a:ext>
                  </a:extLst>
                </a:hlinkClick>
              </a:rPr>
              <a:t>W. Chua</a:t>
            </a:r>
            <a:r>
              <a:rPr b="0" i="0" lang="en-US" sz="700" u="none" cap="none" strike="noStrike">
                <a:solidFill>
                  <a:srgbClr val="1C1C1C"/>
                </a:solidFill>
                <a:highlight>
                  <a:srgbClr val="FFFFFF"/>
                </a:highlight>
                <a:latin typeface="Arial"/>
                <a:ea typeface="Arial"/>
                <a:cs typeface="Arial"/>
                <a:sym typeface="Arial"/>
              </a:rPr>
              <a:t>; </a:t>
            </a:r>
            <a:r>
              <a:rPr b="0" i="0" lang="en-US" sz="700" u="none" cap="none" strike="noStrike">
                <a:solidFill>
                  <a:srgbClr val="1B66BF"/>
                </a:solidFill>
                <a:highlight>
                  <a:srgbClr val="FFFFFF"/>
                </a:highlight>
                <a:uFill>
                  <a:noFill/>
                </a:uFill>
                <a:latin typeface="Arial"/>
                <a:ea typeface="Arial"/>
                <a:cs typeface="Arial"/>
                <a:sym typeface="Arial"/>
                <a:hlinkClick r:id="rId9">
                  <a:extLst>
                    <a:ext uri="{A12FA001-AC4F-418D-AE19-62706E023703}">
                      <ahyp:hlinkClr val="tx"/>
                    </a:ext>
                  </a:extLst>
                </a:hlinkClick>
              </a:rPr>
              <a:t>V. Balakrishnan</a:t>
            </a:r>
            <a:r>
              <a:rPr b="0" i="0" lang="en-US" sz="700" u="none" cap="none" strike="noStrike">
                <a:solidFill>
                  <a:srgbClr val="1C1C1C"/>
                </a:solidFill>
                <a:highlight>
                  <a:srgbClr val="FFFFFF"/>
                </a:highlight>
                <a:latin typeface="Arial"/>
                <a:ea typeface="Arial"/>
                <a:cs typeface="Arial"/>
                <a:sym typeface="Arial"/>
              </a:rPr>
              <a:t>; </a:t>
            </a:r>
            <a:r>
              <a:rPr b="0" i="0" lang="en-US" sz="700" u="none" cap="none" strike="noStrike">
                <a:solidFill>
                  <a:srgbClr val="1B66BF"/>
                </a:solidFill>
                <a:highlight>
                  <a:srgbClr val="FFFFFF"/>
                </a:highlight>
                <a:uFill>
                  <a:noFill/>
                </a:uFill>
                <a:latin typeface="Arial"/>
                <a:ea typeface="Arial"/>
                <a:cs typeface="Arial"/>
                <a:sym typeface="Arial"/>
                <a:hlinkClick r:id="rId10">
                  <a:extLst>
                    <a:ext uri="{A12FA001-AC4F-418D-AE19-62706E023703}">
                      <ahyp:hlinkClr val="tx"/>
                    </a:ext>
                  </a:extLst>
                </a:hlinkClick>
              </a:rPr>
              <a:t>D. Tan</a:t>
            </a:r>
            <a:r>
              <a:rPr b="0" i="0" lang="en-US" sz="700" u="none" cap="none" strike="noStrike">
                <a:solidFill>
                  <a:srgbClr val="1C1C1C"/>
                </a:solidFill>
                <a:highlight>
                  <a:srgbClr val="FFFFFF"/>
                </a:highlight>
                <a:latin typeface="Arial"/>
                <a:ea typeface="Arial"/>
                <a:cs typeface="Arial"/>
                <a:sym typeface="Arial"/>
              </a:rPr>
              <a:t>; </a:t>
            </a:r>
            <a:r>
              <a:rPr b="0" i="0" lang="en-US" sz="700" u="none" cap="none" strike="noStrike">
                <a:solidFill>
                  <a:srgbClr val="1B66BF"/>
                </a:solidFill>
                <a:highlight>
                  <a:srgbClr val="FFFFFF"/>
                </a:highlight>
                <a:uFill>
                  <a:noFill/>
                </a:uFill>
                <a:latin typeface="Arial"/>
                <a:ea typeface="Arial"/>
                <a:cs typeface="Arial"/>
                <a:sym typeface="Arial"/>
                <a:hlinkClick r:id="rId11">
                  <a:extLst>
                    <a:ext uri="{A12FA001-AC4F-418D-AE19-62706E023703}">
                      <ahyp:hlinkClr val="tx"/>
                    </a:ext>
                  </a:extLst>
                </a:hlinkClick>
              </a:rPr>
              <a:t>Y. Chan</a:t>
            </a:r>
            <a:r>
              <a:rPr b="0" i="0" lang="en-US" sz="700" u="none" cap="none" strike="noStrike">
                <a:solidFill>
                  <a:srgbClr val="1C1C1C"/>
                </a:solidFill>
                <a:highlight>
                  <a:srgbClr val="FFFFFF"/>
                </a:highlight>
                <a:latin typeface="Arial"/>
                <a:ea typeface="Arial"/>
                <a:cs typeface="Arial"/>
                <a:sym typeface="Arial"/>
              </a:rPr>
              <a:t>; </a:t>
            </a:r>
            <a:r>
              <a:rPr b="0" i="0" lang="en-US" sz="700" u="none" cap="none" strike="noStrike">
                <a:solidFill>
                  <a:srgbClr val="1B66BF"/>
                </a:solidFill>
                <a:highlight>
                  <a:srgbClr val="FFFFFF"/>
                </a:highlight>
                <a:uFill>
                  <a:noFill/>
                </a:uFill>
                <a:latin typeface="Arial"/>
                <a:ea typeface="Arial"/>
                <a:cs typeface="Arial"/>
                <a:sym typeface="Arial"/>
                <a:hlinkClick r:id="rId12">
                  <a:extLst>
                    <a:ext uri="{A12FA001-AC4F-418D-AE19-62706E023703}">
                      <ahyp:hlinkClr val="tx"/>
                    </a:ext>
                  </a:extLst>
                </a:hlinkClick>
              </a:rPr>
              <a:t>ATOM Study Group</a:t>
            </a:r>
            <a:r>
              <a:rPr b="0" i="0" lang="en-US" sz="800" u="none" cap="none" strike="noStrike">
                <a:solidFill>
                  <a:schemeClr val="dk1"/>
                </a:solidFill>
                <a:latin typeface="Arial"/>
                <a:ea typeface="Arial"/>
                <a:cs typeface="Arial"/>
                <a:sym typeface="Arial"/>
              </a:rPr>
              <a:t> </a:t>
            </a:r>
            <a:r>
              <a:rPr b="0" i="1" lang="en-US" sz="800" u="none" cap="none" strike="noStrike">
                <a:solidFill>
                  <a:schemeClr val="dk1"/>
                </a:solidFill>
                <a:latin typeface="Arial"/>
                <a:ea typeface="Arial"/>
                <a:cs typeface="Arial"/>
                <a:sym typeface="Arial"/>
              </a:rPr>
              <a:t>Invest Ophthal </a:t>
            </a:r>
            <a:r>
              <a:rPr b="0" i="0" lang="en-US" sz="800" u="none" cap="none" strike="noStrike">
                <a:solidFill>
                  <a:schemeClr val="dk1"/>
                </a:solidFill>
                <a:latin typeface="Arial"/>
                <a:ea typeface="Arial"/>
                <a:cs typeface="Arial"/>
                <a:sym typeface="Arial"/>
              </a:rPr>
              <a:t>Published:2014 ,</a:t>
            </a:r>
            <a:endParaRPr b="0" i="0" sz="800" u="none" cap="none" strike="noStrike">
              <a:solidFill>
                <a:srgbClr val="000000"/>
              </a:solidFill>
              <a:latin typeface="Arial"/>
              <a:ea typeface="Arial"/>
              <a:cs typeface="Arial"/>
              <a:sym typeface="Arial"/>
            </a:endParaRPr>
          </a:p>
        </p:txBody>
      </p:sp>
      <p:pic>
        <p:nvPicPr>
          <p:cNvPr id="480" name="Google Shape;480;p29"/>
          <p:cNvPicPr preferRelativeResize="0"/>
          <p:nvPr/>
        </p:nvPicPr>
        <p:blipFill rotWithShape="1">
          <a:blip r:embed="rId13">
            <a:alphaModFix/>
          </a:blip>
          <a:srcRect b="0" l="0" r="0" t="0"/>
          <a:stretch/>
        </p:blipFill>
        <p:spPr>
          <a:xfrm>
            <a:off x="1153900" y="1101167"/>
            <a:ext cx="4206333" cy="3191267"/>
          </a:xfrm>
          <a:prstGeom prst="rect">
            <a:avLst/>
          </a:prstGeom>
          <a:noFill/>
          <a:ln>
            <a:noFill/>
          </a:ln>
        </p:spPr>
      </p:pic>
      <p:sp>
        <p:nvSpPr>
          <p:cNvPr id="481" name="Google Shape;481;p29"/>
          <p:cNvSpPr txBox="1"/>
          <p:nvPr>
            <p:ph type="title"/>
          </p:nvPr>
        </p:nvSpPr>
        <p:spPr>
          <a:xfrm>
            <a:off x="1418400" y="4531700"/>
            <a:ext cx="3934500" cy="799200"/>
          </a:xfrm>
          <a:prstGeom prst="rect">
            <a:avLst/>
          </a:prstGeom>
          <a:noFill/>
          <a:ln>
            <a:noFill/>
          </a:ln>
        </p:spPr>
        <p:txBody>
          <a:bodyPr anchorCtr="0" anchor="t" bIns="121875" lIns="121875" spcFirstLastPara="1" rIns="121875" wrap="square" tIns="121875">
            <a:normAutofit fontScale="90000"/>
          </a:bodyPr>
          <a:lstStyle/>
          <a:p>
            <a:pPr indent="0" lvl="0" marL="0" rtl="0" algn="l">
              <a:lnSpc>
                <a:spcPct val="100000"/>
              </a:lnSpc>
              <a:spcBef>
                <a:spcPts val="0"/>
              </a:spcBef>
              <a:spcAft>
                <a:spcPts val="0"/>
              </a:spcAft>
              <a:buSzPct val="62500"/>
              <a:buNone/>
            </a:pPr>
            <a:r>
              <a:rPr lang="en-US" sz="3200">
                <a:solidFill>
                  <a:srgbClr val="7B6E66"/>
                </a:solidFill>
              </a:rPr>
              <a:t>1% Atropine worked!</a:t>
            </a:r>
            <a:endParaRPr sz="3200">
              <a:solidFill>
                <a:srgbClr val="7B6E66"/>
              </a:solidFill>
            </a:endParaRPr>
          </a:p>
        </p:txBody>
      </p:sp>
      <p:pic>
        <p:nvPicPr>
          <p:cNvPr id="482" name="Google Shape;482;p29"/>
          <p:cNvPicPr preferRelativeResize="0"/>
          <p:nvPr/>
        </p:nvPicPr>
        <p:blipFill rotWithShape="1">
          <a:blip r:embed="rId14">
            <a:alphaModFix/>
          </a:blip>
          <a:srcRect b="0" l="0" r="0" t="0"/>
          <a:stretch/>
        </p:blipFill>
        <p:spPr>
          <a:xfrm>
            <a:off x="6126599" y="1101167"/>
            <a:ext cx="3790166" cy="3285667"/>
          </a:xfrm>
          <a:prstGeom prst="rect">
            <a:avLst/>
          </a:prstGeom>
          <a:noFill/>
          <a:ln>
            <a:noFill/>
          </a:ln>
        </p:spPr>
      </p:pic>
      <p:sp>
        <p:nvSpPr>
          <p:cNvPr id="483" name="Google Shape;483;p29"/>
          <p:cNvSpPr txBox="1"/>
          <p:nvPr>
            <p:ph type="title"/>
          </p:nvPr>
        </p:nvSpPr>
        <p:spPr>
          <a:xfrm>
            <a:off x="2340233" y="242667"/>
            <a:ext cx="2007900" cy="799200"/>
          </a:xfrm>
          <a:prstGeom prst="rect">
            <a:avLst/>
          </a:prstGeom>
          <a:noFill/>
          <a:ln>
            <a:noFill/>
          </a:ln>
        </p:spPr>
        <p:txBody>
          <a:bodyPr anchorCtr="0" anchor="t" bIns="121875" lIns="121875" spcFirstLastPara="1" rIns="121875" wrap="square" tIns="121875">
            <a:normAutofit/>
          </a:bodyPr>
          <a:lstStyle/>
          <a:p>
            <a:pPr indent="0" lvl="0" marL="0" rtl="0" algn="l">
              <a:lnSpc>
                <a:spcPct val="100000"/>
              </a:lnSpc>
              <a:spcBef>
                <a:spcPts val="0"/>
              </a:spcBef>
              <a:spcAft>
                <a:spcPts val="0"/>
              </a:spcAft>
              <a:buSzPts val="1800"/>
              <a:buNone/>
            </a:pPr>
            <a:r>
              <a:rPr lang="en-US" sz="3200">
                <a:solidFill>
                  <a:srgbClr val="7B6E66"/>
                </a:solidFill>
              </a:rPr>
              <a:t>ATOM 1</a:t>
            </a:r>
            <a:endParaRPr sz="3200">
              <a:solidFill>
                <a:srgbClr val="7B6E66"/>
              </a:solidFill>
            </a:endParaRPr>
          </a:p>
        </p:txBody>
      </p:sp>
      <p:sp>
        <p:nvSpPr>
          <p:cNvPr id="484" name="Google Shape;484;p29"/>
          <p:cNvSpPr txBox="1"/>
          <p:nvPr>
            <p:ph type="title"/>
          </p:nvPr>
        </p:nvSpPr>
        <p:spPr>
          <a:xfrm>
            <a:off x="7125300" y="242667"/>
            <a:ext cx="2007900" cy="799200"/>
          </a:xfrm>
          <a:prstGeom prst="rect">
            <a:avLst/>
          </a:prstGeom>
          <a:noFill/>
          <a:ln>
            <a:noFill/>
          </a:ln>
        </p:spPr>
        <p:txBody>
          <a:bodyPr anchorCtr="0" anchor="t" bIns="121875" lIns="121875" spcFirstLastPara="1" rIns="121875" wrap="square" tIns="121875">
            <a:normAutofit/>
          </a:bodyPr>
          <a:lstStyle/>
          <a:p>
            <a:pPr indent="0" lvl="0" marL="0" rtl="0" algn="l">
              <a:lnSpc>
                <a:spcPct val="100000"/>
              </a:lnSpc>
              <a:spcBef>
                <a:spcPts val="0"/>
              </a:spcBef>
              <a:spcAft>
                <a:spcPts val="0"/>
              </a:spcAft>
              <a:buSzPts val="1800"/>
              <a:buNone/>
            </a:pPr>
            <a:r>
              <a:rPr lang="en-US" sz="3200">
                <a:solidFill>
                  <a:srgbClr val="7B6E66"/>
                </a:solidFill>
              </a:rPr>
              <a:t>ATOM 2</a:t>
            </a:r>
            <a:endParaRPr sz="3200">
              <a:solidFill>
                <a:srgbClr val="7B6E66"/>
              </a:solidFill>
            </a:endParaRPr>
          </a:p>
        </p:txBody>
      </p:sp>
      <p:sp>
        <p:nvSpPr>
          <p:cNvPr id="485" name="Google Shape;485;p29"/>
          <p:cNvSpPr txBox="1"/>
          <p:nvPr>
            <p:ph type="title"/>
          </p:nvPr>
        </p:nvSpPr>
        <p:spPr>
          <a:xfrm>
            <a:off x="6126600" y="4531700"/>
            <a:ext cx="4303500" cy="799200"/>
          </a:xfrm>
          <a:prstGeom prst="rect">
            <a:avLst/>
          </a:prstGeom>
          <a:noFill/>
          <a:ln>
            <a:noFill/>
          </a:ln>
        </p:spPr>
        <p:txBody>
          <a:bodyPr anchorCtr="0" anchor="t" bIns="121875" lIns="121875" spcFirstLastPara="1" rIns="121875" wrap="square" tIns="121875">
            <a:normAutofit fontScale="90000"/>
          </a:bodyPr>
          <a:lstStyle/>
          <a:p>
            <a:pPr indent="0" lvl="0" marL="0" rtl="0" algn="l">
              <a:lnSpc>
                <a:spcPct val="100000"/>
              </a:lnSpc>
              <a:spcBef>
                <a:spcPts val="0"/>
              </a:spcBef>
              <a:spcAft>
                <a:spcPts val="0"/>
              </a:spcAft>
              <a:buSzPct val="68965"/>
              <a:buNone/>
            </a:pPr>
            <a:r>
              <a:rPr lang="en-US" sz="2900">
                <a:solidFill>
                  <a:srgbClr val="7B6E66"/>
                </a:solidFill>
              </a:rPr>
              <a:t>0.5% vs 0.1% vs </a:t>
            </a:r>
            <a:r>
              <a:rPr b="1" lang="en-US" sz="2900">
                <a:solidFill>
                  <a:srgbClr val="7B6E66"/>
                </a:solidFill>
              </a:rPr>
              <a:t>0.01%</a:t>
            </a:r>
            <a:endParaRPr b="1" sz="2900">
              <a:solidFill>
                <a:srgbClr val="7B6E6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
          <p:cNvPicPr preferRelativeResize="0"/>
          <p:nvPr/>
        </p:nvPicPr>
        <p:blipFill rotWithShape="1">
          <a:blip r:embed="rId3">
            <a:alphaModFix/>
          </a:blip>
          <a:srcRect b="0" l="0" r="0" t="0"/>
          <a:stretch/>
        </p:blipFill>
        <p:spPr>
          <a:xfrm>
            <a:off x="-163643" y="0"/>
            <a:ext cx="12382042" cy="6145099"/>
          </a:xfrm>
          <a:prstGeom prst="rect">
            <a:avLst/>
          </a:prstGeom>
          <a:noFill/>
          <a:ln>
            <a:noFill/>
          </a:ln>
        </p:spPr>
      </p:pic>
      <p:pic>
        <p:nvPicPr>
          <p:cNvPr id="184" name="Google Shape;184;p3"/>
          <p:cNvPicPr preferRelativeResize="0"/>
          <p:nvPr/>
        </p:nvPicPr>
        <p:blipFill rotWithShape="1">
          <a:blip r:embed="rId4">
            <a:alphaModFix/>
          </a:blip>
          <a:srcRect b="0" l="0" r="0" t="0"/>
          <a:stretch/>
        </p:blipFill>
        <p:spPr>
          <a:xfrm>
            <a:off x="949275" y="910088"/>
            <a:ext cx="3295650" cy="1514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30"/>
          <p:cNvSpPr txBox="1"/>
          <p:nvPr>
            <p:ph type="title"/>
          </p:nvPr>
        </p:nvSpPr>
        <p:spPr>
          <a:xfrm>
            <a:off x="1125900" y="563325"/>
            <a:ext cx="10058100" cy="11433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SzPts val="1800"/>
              <a:buNone/>
            </a:pPr>
            <a:r>
              <a:rPr b="1" lang="en-US" sz="3000">
                <a:solidFill>
                  <a:srgbClr val="222222"/>
                </a:solidFill>
                <a:highlight>
                  <a:schemeClr val="lt1"/>
                </a:highlight>
              </a:rPr>
              <a:t>LAMP</a:t>
            </a:r>
            <a:endParaRPr b="1" sz="3000"/>
          </a:p>
        </p:txBody>
      </p:sp>
      <p:sp>
        <p:nvSpPr>
          <p:cNvPr id="492" name="Google Shape;492;p30"/>
          <p:cNvSpPr txBox="1"/>
          <p:nvPr>
            <p:ph idx="1" type="body"/>
          </p:nvPr>
        </p:nvSpPr>
        <p:spPr>
          <a:xfrm>
            <a:off x="1125900" y="2115100"/>
            <a:ext cx="9456600" cy="41979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15000"/>
              </a:lnSpc>
              <a:spcBef>
                <a:spcPts val="0"/>
              </a:spcBef>
              <a:spcAft>
                <a:spcPts val="0"/>
              </a:spcAft>
              <a:buSzPct val="69498"/>
              <a:buNone/>
            </a:pPr>
            <a:r>
              <a:rPr lang="en-US">
                <a:solidFill>
                  <a:srgbClr val="595959"/>
                </a:solidFill>
              </a:rPr>
              <a:t>438 Children ages 4-12 with myopia at least 1.0 Diopter over a year</a:t>
            </a:r>
            <a:endParaRPr>
              <a:solidFill>
                <a:srgbClr val="595959"/>
              </a:solidFill>
            </a:endParaRPr>
          </a:p>
          <a:p>
            <a:pPr indent="0" lvl="0" marL="0" rtl="0" algn="l">
              <a:lnSpc>
                <a:spcPct val="115000"/>
              </a:lnSpc>
              <a:spcBef>
                <a:spcPts val="1200"/>
              </a:spcBef>
              <a:spcAft>
                <a:spcPts val="0"/>
              </a:spcAft>
              <a:buSzPct val="69498"/>
              <a:buNone/>
            </a:pPr>
            <a:r>
              <a:t/>
            </a:r>
            <a:endParaRPr>
              <a:solidFill>
                <a:srgbClr val="595959"/>
              </a:solidFill>
            </a:endParaRPr>
          </a:p>
          <a:p>
            <a:pPr indent="0" lvl="0" marL="0" rtl="0" algn="l">
              <a:lnSpc>
                <a:spcPct val="115000"/>
              </a:lnSpc>
              <a:spcBef>
                <a:spcPts val="1200"/>
              </a:spcBef>
              <a:spcAft>
                <a:spcPts val="0"/>
              </a:spcAft>
              <a:buSzPct val="69498"/>
              <a:buNone/>
            </a:pPr>
            <a:r>
              <a:rPr lang="en-US">
                <a:solidFill>
                  <a:srgbClr val="595959"/>
                </a:solidFill>
              </a:rPr>
              <a:t>4 groups:</a:t>
            </a:r>
            <a:endParaRPr>
              <a:solidFill>
                <a:srgbClr val="595959"/>
              </a:solidFill>
            </a:endParaRPr>
          </a:p>
          <a:p>
            <a:pPr indent="0" lvl="0" marL="0" rtl="0" algn="l">
              <a:lnSpc>
                <a:spcPct val="115000"/>
              </a:lnSpc>
              <a:spcBef>
                <a:spcPts val="1200"/>
              </a:spcBef>
              <a:spcAft>
                <a:spcPts val="0"/>
              </a:spcAft>
              <a:buSzPct val="69498"/>
              <a:buNone/>
            </a:pPr>
            <a:r>
              <a:rPr lang="en-US">
                <a:solidFill>
                  <a:srgbClr val="595959"/>
                </a:solidFill>
              </a:rPr>
              <a:t>0.05%, 0.025%, 0.01% and placebo given nightly to both eyes for 1 year</a:t>
            </a:r>
            <a:endParaRPr>
              <a:solidFill>
                <a:srgbClr val="595959"/>
              </a:solidFill>
            </a:endParaRPr>
          </a:p>
          <a:p>
            <a:pPr indent="0" lvl="0" marL="0" rtl="0" algn="l">
              <a:lnSpc>
                <a:spcPct val="115000"/>
              </a:lnSpc>
              <a:spcBef>
                <a:spcPts val="1200"/>
              </a:spcBef>
              <a:spcAft>
                <a:spcPts val="0"/>
              </a:spcAft>
              <a:buSzPct val="69498"/>
              <a:buNone/>
            </a:pPr>
            <a:r>
              <a:t/>
            </a:r>
            <a:endParaRPr>
              <a:solidFill>
                <a:srgbClr val="595959"/>
              </a:solidFill>
            </a:endParaRPr>
          </a:p>
          <a:p>
            <a:pPr indent="0" lvl="0" marL="0" rtl="0" algn="l">
              <a:lnSpc>
                <a:spcPct val="115000"/>
              </a:lnSpc>
              <a:spcBef>
                <a:spcPts val="1200"/>
              </a:spcBef>
              <a:spcAft>
                <a:spcPts val="1200"/>
              </a:spcAft>
              <a:buSzPct val="69498"/>
              <a:buNone/>
            </a:pPr>
            <a:r>
              <a:rPr lang="en-US">
                <a:solidFill>
                  <a:srgbClr val="595959"/>
                </a:solidFill>
              </a:rPr>
              <a:t>Randomized, double masked</a:t>
            </a:r>
            <a:endParaRPr>
              <a:solidFill>
                <a:srgbClr val="595959"/>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31"/>
          <p:cNvSpPr txBox="1"/>
          <p:nvPr>
            <p:ph type="title"/>
          </p:nvPr>
        </p:nvSpPr>
        <p:spPr>
          <a:xfrm>
            <a:off x="1125900" y="563325"/>
            <a:ext cx="10058100" cy="11433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SzPts val="1800"/>
              <a:buNone/>
            </a:pPr>
            <a:r>
              <a:rPr b="1" lang="en-US" sz="3000">
                <a:solidFill>
                  <a:srgbClr val="222222"/>
                </a:solidFill>
                <a:highlight>
                  <a:schemeClr val="lt1"/>
                </a:highlight>
              </a:rPr>
              <a:t>Results (p &lt; 0.001) Refractive error</a:t>
            </a:r>
            <a:endParaRPr b="1" sz="3000"/>
          </a:p>
        </p:txBody>
      </p:sp>
      <p:graphicFrame>
        <p:nvGraphicFramePr>
          <p:cNvPr id="499" name="Google Shape;499;p31"/>
          <p:cNvGraphicFramePr/>
          <p:nvPr/>
        </p:nvGraphicFramePr>
        <p:xfrm>
          <a:off x="952500" y="2667000"/>
          <a:ext cx="3000000" cy="3000000"/>
        </p:xfrm>
        <a:graphic>
          <a:graphicData uri="http://schemas.openxmlformats.org/drawingml/2006/table">
            <a:tbl>
              <a:tblPr>
                <a:noFill/>
                <a:tableStyleId>{210D003B-4FF8-4CCD-B16D-82F870619C3F}</a:tableStyleId>
              </a:tblPr>
              <a:tblGrid>
                <a:gridCol w="5143500"/>
                <a:gridCol w="51435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0.05%</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-0.27 +/- 0.61D</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0.025%</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-0.46 +/- 0.45D</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0.01%</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-0.59 +/- 0.61D</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Placebo</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-0.81 +/- 0.53D</a:t>
                      </a:r>
                      <a:endParaRPr sz="1400" u="none" cap="none" strike="noStrike"/>
                    </a:p>
                  </a:txBody>
                  <a:tcPr marT="91425" marB="91425" marR="91425" marL="91425"/>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32"/>
          <p:cNvSpPr txBox="1"/>
          <p:nvPr>
            <p:ph type="title"/>
          </p:nvPr>
        </p:nvSpPr>
        <p:spPr>
          <a:xfrm>
            <a:off x="1125900" y="563325"/>
            <a:ext cx="10058100" cy="11433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b="1" lang="en-US" sz="3000">
                <a:solidFill>
                  <a:srgbClr val="222222"/>
                </a:solidFill>
                <a:highlight>
                  <a:schemeClr val="lt1"/>
                </a:highlight>
              </a:rPr>
              <a:t>Results (p &lt; 0.001) Axial Length</a:t>
            </a:r>
            <a:endParaRPr b="1" sz="3000"/>
          </a:p>
        </p:txBody>
      </p:sp>
      <p:graphicFrame>
        <p:nvGraphicFramePr>
          <p:cNvPr id="506" name="Google Shape;506;p32"/>
          <p:cNvGraphicFramePr/>
          <p:nvPr/>
        </p:nvGraphicFramePr>
        <p:xfrm>
          <a:off x="952500" y="2667000"/>
          <a:ext cx="3000000" cy="3000000"/>
        </p:xfrm>
        <a:graphic>
          <a:graphicData uri="http://schemas.openxmlformats.org/drawingml/2006/table">
            <a:tbl>
              <a:tblPr>
                <a:noFill/>
                <a:tableStyleId>{210D003B-4FF8-4CCD-B16D-82F870619C3F}</a:tableStyleId>
              </a:tblPr>
              <a:tblGrid>
                <a:gridCol w="5143500"/>
                <a:gridCol w="51435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0.05%</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0.20 +/- 0.25mm</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0.025%</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0.29 +/- 0.20mm</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0.01%</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0.36 +/- 0.29mm</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Placebo</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0.41+/- 0.22mm</a:t>
                      </a:r>
                      <a:endParaRPr sz="1400" u="none" cap="none" strike="noStrike"/>
                    </a:p>
                  </a:txBody>
                  <a:tcPr marT="91425" marB="91425" marR="91425" marL="91425"/>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33"/>
          <p:cNvSpPr txBox="1"/>
          <p:nvPr>
            <p:ph type="title"/>
          </p:nvPr>
        </p:nvSpPr>
        <p:spPr>
          <a:xfrm>
            <a:off x="1125900" y="563325"/>
            <a:ext cx="10058100" cy="11433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SzPts val="1800"/>
              <a:buNone/>
            </a:pPr>
            <a:r>
              <a:rPr b="1" lang="en-US" sz="3000">
                <a:solidFill>
                  <a:srgbClr val="222222"/>
                </a:solidFill>
                <a:highlight>
                  <a:schemeClr val="lt1"/>
                </a:highlight>
              </a:rPr>
              <a:t>Results (p &lt; 0.001) Accommodation</a:t>
            </a:r>
            <a:endParaRPr b="1" sz="3000"/>
          </a:p>
        </p:txBody>
      </p:sp>
      <p:graphicFrame>
        <p:nvGraphicFramePr>
          <p:cNvPr id="513" name="Google Shape;513;p33"/>
          <p:cNvGraphicFramePr/>
          <p:nvPr/>
        </p:nvGraphicFramePr>
        <p:xfrm>
          <a:off x="952500" y="2667000"/>
          <a:ext cx="3000000" cy="3000000"/>
        </p:xfrm>
        <a:graphic>
          <a:graphicData uri="http://schemas.openxmlformats.org/drawingml/2006/table">
            <a:tbl>
              <a:tblPr>
                <a:noFill/>
                <a:tableStyleId>{210D003B-4FF8-4CCD-B16D-82F870619C3F}</a:tableStyleId>
              </a:tblPr>
              <a:tblGrid>
                <a:gridCol w="5143500"/>
                <a:gridCol w="51435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0.05%</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1.98 +/- 2.82 D</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0.025%</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1.61 +/- 2.61 D</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0.01%</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0.26 +/- 3.04 D</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Placebo</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0.32 +/-2.91 D</a:t>
                      </a:r>
                      <a:endParaRPr sz="1400" u="none" cap="none" strike="noStrike"/>
                    </a:p>
                  </a:txBody>
                  <a:tcPr marT="91425" marB="91425" marR="91425" marL="91425"/>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34"/>
          <p:cNvSpPr txBox="1"/>
          <p:nvPr>
            <p:ph type="title"/>
          </p:nvPr>
        </p:nvSpPr>
        <p:spPr>
          <a:xfrm>
            <a:off x="1125900" y="563325"/>
            <a:ext cx="10058100" cy="11433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SzPts val="1800"/>
              <a:buNone/>
            </a:pPr>
            <a:r>
              <a:rPr b="1" lang="en-US" sz="3000">
                <a:solidFill>
                  <a:srgbClr val="222222"/>
                </a:solidFill>
                <a:highlight>
                  <a:schemeClr val="lt1"/>
                </a:highlight>
              </a:rPr>
              <a:t>Results (p &lt; 0.001) Pupil Size photopic</a:t>
            </a:r>
            <a:endParaRPr b="1" sz="3000"/>
          </a:p>
        </p:txBody>
      </p:sp>
      <p:graphicFrame>
        <p:nvGraphicFramePr>
          <p:cNvPr id="520" name="Google Shape;520;p34"/>
          <p:cNvGraphicFramePr/>
          <p:nvPr/>
        </p:nvGraphicFramePr>
        <p:xfrm>
          <a:off x="952500" y="2667000"/>
          <a:ext cx="3000000" cy="3000000"/>
        </p:xfrm>
        <a:graphic>
          <a:graphicData uri="http://schemas.openxmlformats.org/drawingml/2006/table">
            <a:tbl>
              <a:tblPr>
                <a:noFill/>
                <a:tableStyleId>{210D003B-4FF8-4CCD-B16D-82F870619C3F}</a:tableStyleId>
              </a:tblPr>
              <a:tblGrid>
                <a:gridCol w="5143500"/>
                <a:gridCol w="51435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0.05%</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1.03 +/- 1.02 mm</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0.025%</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0.76 +/- 0.90 mm</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0.01%</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0.49 +/- 0.80 mm</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Placebo</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0.13 +/- 1.07 mm</a:t>
                      </a:r>
                      <a:endParaRPr sz="1400" u="none" cap="none" strike="noStrike"/>
                    </a:p>
                  </a:txBody>
                  <a:tcPr marT="91425" marB="91425" marR="91425" marL="91425"/>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35"/>
          <p:cNvSpPr txBox="1"/>
          <p:nvPr/>
        </p:nvSpPr>
        <p:spPr>
          <a:xfrm>
            <a:off x="6357732" y="297105"/>
            <a:ext cx="5199300" cy="9762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l">
              <a:lnSpc>
                <a:spcPct val="90000"/>
              </a:lnSpc>
              <a:spcBef>
                <a:spcPts val="0"/>
              </a:spcBef>
              <a:spcAft>
                <a:spcPts val="0"/>
              </a:spcAft>
              <a:buClr>
                <a:srgbClr val="000000"/>
              </a:buClr>
              <a:buSzPct val="100000"/>
              <a:buFont typeface="Arial"/>
              <a:buNone/>
            </a:pPr>
            <a:r>
              <a:rPr b="0" i="0" lang="en-US" sz="4400" u="none" cap="none" strike="noStrike">
                <a:solidFill>
                  <a:srgbClr val="000000"/>
                </a:solidFill>
                <a:latin typeface="Arial"/>
                <a:ea typeface="Arial"/>
                <a:cs typeface="Arial"/>
                <a:sym typeface="Arial"/>
              </a:rPr>
              <a:t>LAMP 3 Year Results</a:t>
            </a:r>
            <a:endParaRPr b="0" i="0" sz="4400" u="none" cap="none" strike="noStrike">
              <a:solidFill>
                <a:srgbClr val="000000"/>
              </a:solidFill>
              <a:latin typeface="Arial"/>
              <a:ea typeface="Arial"/>
              <a:cs typeface="Arial"/>
              <a:sym typeface="Arial"/>
            </a:endParaRPr>
          </a:p>
        </p:txBody>
      </p:sp>
      <p:sp>
        <p:nvSpPr>
          <p:cNvPr id="527" name="Google Shape;527;p35"/>
          <p:cNvSpPr txBox="1"/>
          <p:nvPr/>
        </p:nvSpPr>
        <p:spPr>
          <a:xfrm>
            <a:off x="6357731" y="1482650"/>
            <a:ext cx="5193900" cy="438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How much rebound effect?</a:t>
            </a:r>
            <a:endParaRPr b="0" i="0" sz="28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0.05%	</a:t>
            </a:r>
            <a:r>
              <a:rPr b="0" i="0" lang="en-US" sz="2800" u="none" cap="none" strike="noStrike">
                <a:solidFill>
                  <a:srgbClr val="A5A5A5"/>
                </a:solidFill>
                <a:latin typeface="Arial"/>
                <a:ea typeface="Arial"/>
                <a:cs typeface="Arial"/>
                <a:sym typeface="Arial"/>
              </a:rPr>
              <a:t>Small (0.04 mm)</a:t>
            </a:r>
            <a:endParaRPr b="0" i="0" sz="28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0.025%	None</a:t>
            </a:r>
            <a:endParaRPr b="0" i="0" sz="28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0.01%	None</a:t>
            </a:r>
            <a:endParaRPr b="0" i="0" sz="2800" u="none" cap="none" strike="noStrike">
              <a:solidFill>
                <a:srgbClr val="000000"/>
              </a:solidFill>
              <a:latin typeface="Arial"/>
              <a:ea typeface="Arial"/>
              <a:cs typeface="Arial"/>
              <a:sym typeface="Arial"/>
            </a:endParaRPr>
          </a:p>
        </p:txBody>
      </p:sp>
      <p:pic>
        <p:nvPicPr>
          <p:cNvPr id="528" name="Google Shape;528;p35"/>
          <p:cNvPicPr preferRelativeResize="0"/>
          <p:nvPr/>
        </p:nvPicPr>
        <p:blipFill rotWithShape="1">
          <a:blip r:embed="rId3">
            <a:alphaModFix/>
          </a:blip>
          <a:srcRect b="0" l="0" r="0" t="0"/>
          <a:stretch/>
        </p:blipFill>
        <p:spPr>
          <a:xfrm>
            <a:off x="1115991" y="1112846"/>
            <a:ext cx="4141200" cy="3986100"/>
          </a:xfrm>
          <a:prstGeom prst="roundRect">
            <a:avLst>
              <a:gd fmla="val 16667" name="adj"/>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36"/>
          <p:cNvSpPr txBox="1"/>
          <p:nvPr>
            <p:ph type="title"/>
          </p:nvPr>
        </p:nvSpPr>
        <p:spPr>
          <a:xfrm>
            <a:off x="1125900" y="563325"/>
            <a:ext cx="10058100" cy="11433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SzPts val="1800"/>
              <a:buNone/>
            </a:pPr>
            <a:r>
              <a:rPr b="1" lang="en-US" sz="3000">
                <a:solidFill>
                  <a:srgbClr val="222222"/>
                </a:solidFill>
                <a:highlight>
                  <a:schemeClr val="lt1"/>
                </a:highlight>
              </a:rPr>
              <a:t>LAMP phase 2 -3</a:t>
            </a:r>
            <a:endParaRPr b="1" sz="3000"/>
          </a:p>
        </p:txBody>
      </p:sp>
      <p:sp>
        <p:nvSpPr>
          <p:cNvPr id="535" name="Google Shape;535;p36"/>
          <p:cNvSpPr txBox="1"/>
          <p:nvPr>
            <p:ph idx="1" type="body"/>
          </p:nvPr>
        </p:nvSpPr>
        <p:spPr>
          <a:xfrm>
            <a:off x="1125900" y="2115100"/>
            <a:ext cx="9456600" cy="41979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15000"/>
              </a:lnSpc>
              <a:spcBef>
                <a:spcPts val="0"/>
              </a:spcBef>
              <a:spcAft>
                <a:spcPts val="0"/>
              </a:spcAft>
              <a:buSzPct val="75630"/>
              <a:buNone/>
            </a:pPr>
            <a:r>
              <a:rPr lang="en-US">
                <a:solidFill>
                  <a:srgbClr val="595959"/>
                </a:solidFill>
              </a:rPr>
              <a:t>Switched the kids on placebo to 0.05% atropine</a:t>
            </a:r>
            <a:endParaRPr>
              <a:solidFill>
                <a:srgbClr val="595959"/>
              </a:solidFill>
            </a:endParaRPr>
          </a:p>
          <a:p>
            <a:pPr indent="0" lvl="0" marL="0" rtl="0" algn="l">
              <a:lnSpc>
                <a:spcPct val="115000"/>
              </a:lnSpc>
              <a:spcBef>
                <a:spcPts val="1200"/>
              </a:spcBef>
              <a:spcAft>
                <a:spcPts val="0"/>
              </a:spcAft>
              <a:buSzPct val="75630"/>
              <a:buNone/>
            </a:pPr>
            <a:r>
              <a:t/>
            </a:r>
            <a:endParaRPr>
              <a:solidFill>
                <a:srgbClr val="595959"/>
              </a:solidFill>
            </a:endParaRPr>
          </a:p>
          <a:p>
            <a:pPr indent="0" lvl="0" marL="0" rtl="0" algn="l">
              <a:lnSpc>
                <a:spcPct val="115000"/>
              </a:lnSpc>
              <a:spcBef>
                <a:spcPts val="1200"/>
              </a:spcBef>
              <a:spcAft>
                <a:spcPts val="0"/>
              </a:spcAft>
              <a:buSzPct val="75630"/>
              <a:buNone/>
            </a:pPr>
            <a:r>
              <a:rPr lang="en-US">
                <a:solidFill>
                  <a:srgbClr val="595959"/>
                </a:solidFill>
              </a:rPr>
              <a:t>Found: SE change of 0.18D change in year 2 vs 0.82 in year 1.</a:t>
            </a:r>
            <a:endParaRPr>
              <a:solidFill>
                <a:srgbClr val="595959"/>
              </a:solidFill>
            </a:endParaRPr>
          </a:p>
          <a:p>
            <a:pPr indent="0" lvl="0" marL="0" rtl="0" algn="l">
              <a:lnSpc>
                <a:spcPct val="115000"/>
              </a:lnSpc>
              <a:spcBef>
                <a:spcPts val="1200"/>
              </a:spcBef>
              <a:spcAft>
                <a:spcPts val="0"/>
              </a:spcAft>
              <a:buSzPct val="75630"/>
              <a:buNone/>
            </a:pPr>
            <a:r>
              <a:rPr lang="en-US">
                <a:solidFill>
                  <a:srgbClr val="595959"/>
                </a:solidFill>
              </a:rPr>
              <a:t>AL: 0.15mm year 2 vs 0.43mm in year 1.</a:t>
            </a:r>
            <a:endParaRPr>
              <a:solidFill>
                <a:srgbClr val="595959"/>
              </a:solidFill>
            </a:endParaRPr>
          </a:p>
          <a:p>
            <a:pPr indent="0" lvl="0" marL="0" rtl="0" algn="l">
              <a:lnSpc>
                <a:spcPct val="115000"/>
              </a:lnSpc>
              <a:spcBef>
                <a:spcPts val="1200"/>
              </a:spcBef>
              <a:spcAft>
                <a:spcPts val="0"/>
              </a:spcAft>
              <a:buSzPct val="75630"/>
              <a:buNone/>
            </a:pPr>
            <a:r>
              <a:t/>
            </a:r>
            <a:endParaRPr>
              <a:solidFill>
                <a:srgbClr val="595959"/>
              </a:solidFill>
            </a:endParaRPr>
          </a:p>
          <a:p>
            <a:pPr indent="0" lvl="0" marL="0" rtl="0" algn="l">
              <a:lnSpc>
                <a:spcPct val="115000"/>
              </a:lnSpc>
              <a:spcBef>
                <a:spcPts val="1200"/>
              </a:spcBef>
              <a:spcAft>
                <a:spcPts val="1200"/>
              </a:spcAft>
              <a:buSzPct val="75630"/>
              <a:buNone/>
            </a:pPr>
            <a:r>
              <a:rPr lang="en-US">
                <a:solidFill>
                  <a:srgbClr val="595959"/>
                </a:solidFill>
              </a:rPr>
              <a:t>Phase 3: Tested washing out … and guess what. Those that washed out progressed faster than kids who stayed in treatment.</a:t>
            </a:r>
            <a:endParaRPr>
              <a:solidFill>
                <a:srgbClr val="595959"/>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37"/>
          <p:cNvSpPr/>
          <p:nvPr/>
        </p:nvSpPr>
        <p:spPr>
          <a:xfrm>
            <a:off x="8" y="0"/>
            <a:ext cx="644700" cy="6858000"/>
          </a:xfrm>
          <a:prstGeom prst="rect">
            <a:avLst/>
          </a:prstGeom>
          <a:solidFill>
            <a:srgbClr val="A9E1E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1" name="Google Shape;541;p37"/>
          <p:cNvPicPr preferRelativeResize="0"/>
          <p:nvPr/>
        </p:nvPicPr>
        <p:blipFill rotWithShape="1">
          <a:blip r:embed="rId3">
            <a:alphaModFix/>
          </a:blip>
          <a:srcRect b="0" l="0" r="0" t="0"/>
          <a:stretch/>
        </p:blipFill>
        <p:spPr>
          <a:xfrm>
            <a:off x="916800" y="794833"/>
            <a:ext cx="9457435" cy="5577866"/>
          </a:xfrm>
          <a:prstGeom prst="rect">
            <a:avLst/>
          </a:prstGeom>
          <a:noFill/>
          <a:ln>
            <a:noFill/>
          </a:ln>
        </p:spPr>
      </p:pic>
      <p:sp>
        <p:nvSpPr>
          <p:cNvPr id="542" name="Google Shape;542;p37"/>
          <p:cNvSpPr txBox="1"/>
          <p:nvPr/>
        </p:nvSpPr>
        <p:spPr>
          <a:xfrm>
            <a:off x="10125267" y="4248700"/>
            <a:ext cx="1927500" cy="1974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Low-Concentration Atropine for Myopia Progression (LAMP) Study</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A Randomized, Double-Blinded, Placebo-Controlled Trial of 0.05%, 0.025%, and 0.01% Atropine Eye Drops in Myopia Control</a:t>
            </a:r>
            <a:r>
              <a:rPr b="0" i="0" lang="en-US" sz="800" u="sng" cap="none" strike="noStrike">
                <a:solidFill>
                  <a:schemeClr val="hlink"/>
                </a:solidFill>
                <a:latin typeface="Arial"/>
                <a:ea typeface="Arial"/>
                <a:cs typeface="Arial"/>
                <a:sym typeface="Arial"/>
                <a:hlinkClick r:id="rId4"/>
              </a:rPr>
              <a:t>Jason C. Yam, FCOphthHK, FRCS(Edin) Yuning Jiang, MMED</a:t>
            </a:r>
            <a:r>
              <a:rPr b="0" i="0" lang="en-US" sz="800" u="none" cap="none" strike="noStrike">
                <a:solidFill>
                  <a:srgbClr val="000000"/>
                </a:solidFill>
                <a:uFill>
                  <a:noFill/>
                </a:uFill>
                <a:latin typeface="Arial"/>
                <a:ea typeface="Arial"/>
                <a:cs typeface="Arial"/>
                <a:sym typeface="Arial"/>
                <a:hlinkClick r:id="rId5">
                  <a:extLst>
                    <a:ext uri="{A12FA001-AC4F-418D-AE19-62706E023703}">
                      <ahyp:hlinkClr val="tx"/>
                    </a:ext>
                  </a:extLst>
                </a:hlinkClick>
              </a:rPr>
              <a:t> </a:t>
            </a:r>
            <a:r>
              <a:rPr b="0" i="0" lang="en-US" sz="800" u="sng" cap="none" strike="noStrike">
                <a:solidFill>
                  <a:schemeClr val="hlink"/>
                </a:solidFill>
                <a:latin typeface="Arial"/>
                <a:ea typeface="Arial"/>
                <a:cs typeface="Arial"/>
                <a:sym typeface="Arial"/>
                <a:hlinkClick r:id="rId6"/>
              </a:rPr>
              <a:t>Shu Min Tang, PhD</a:t>
            </a:r>
            <a:r>
              <a:rPr b="0" i="0" lang="en-US" sz="800" u="none" cap="none" strike="noStrike">
                <a:solidFill>
                  <a:srgbClr val="000000"/>
                </a:solidFill>
                <a:uFill>
                  <a:noFill/>
                </a:uFill>
                <a:latin typeface="Arial"/>
                <a:ea typeface="Arial"/>
                <a:cs typeface="Arial"/>
                <a:sym typeface="Arial"/>
                <a:hlinkClick r:id="rId7">
                  <a:extLst>
                    <a:ext uri="{A12FA001-AC4F-418D-AE19-62706E023703}">
                      <ahyp:hlinkClr val="tx"/>
                    </a:ext>
                  </a:extLst>
                </a:hlinkClick>
              </a:rPr>
              <a:t> </a:t>
            </a:r>
            <a:r>
              <a:rPr b="0" i="0" lang="en-US" sz="800" u="sng" cap="none" strike="noStrike">
                <a:solidFill>
                  <a:schemeClr val="hlink"/>
                </a:solidFill>
                <a:latin typeface="Arial"/>
                <a:ea typeface="Arial"/>
                <a:cs typeface="Arial"/>
                <a:sym typeface="Arial"/>
                <a:hlinkClick r:id="rId8"/>
              </a:rPr>
              <a:t>Clement C. Tham, FCOphthHK, FRCOphthLi Jia Chen, MRCSEd(Ophth), PhD</a:t>
            </a:r>
            <a:r>
              <a:rPr b="0" i="0" lang="en-US" sz="800" u="none" cap="none" strike="noStrike">
                <a:solidFill>
                  <a:srgbClr val="000000"/>
                </a:solidFill>
                <a:uFill>
                  <a:noFill/>
                </a:uFill>
                <a:latin typeface="Arial"/>
                <a:ea typeface="Arial"/>
                <a:cs typeface="Arial"/>
                <a:sym typeface="Arial"/>
                <a:hlinkClick r:id="rId9">
                  <a:extLst>
                    <a:ext uri="{A12FA001-AC4F-418D-AE19-62706E023703}">
                      <ahyp:hlinkClr val="tx"/>
                    </a:ext>
                  </a:extLst>
                </a:hlinkClick>
              </a:rPr>
              <a:t> </a:t>
            </a:r>
            <a:r>
              <a:rPr b="0" i="0" lang="en-US" sz="800" u="sng" cap="none" strike="noStrike">
                <a:solidFill>
                  <a:schemeClr val="hlink"/>
                </a:solidFill>
                <a:latin typeface="Arial"/>
                <a:ea typeface="Arial"/>
                <a:cs typeface="Arial"/>
                <a:sym typeface="Arial"/>
                <a:hlinkClick r:id="rId10"/>
              </a:rPr>
              <a:t>Chi Pui Pang, DPhil</a:t>
            </a:r>
            <a:r>
              <a:rPr b="0" i="0" lang="en-US" sz="800" u="none" cap="none" strike="noStrike">
                <a:solidFill>
                  <a:srgbClr val="000000"/>
                </a:solidFill>
                <a:latin typeface="Arial"/>
                <a:ea typeface="Arial"/>
                <a:cs typeface="Arial"/>
                <a:sym typeface="Arial"/>
              </a:rPr>
              <a:t> Published:July 06, 2018DOI:</a:t>
            </a:r>
            <a:r>
              <a:rPr b="0" i="0" lang="en-US" sz="800" u="sng" cap="none" strike="noStrike">
                <a:solidFill>
                  <a:schemeClr val="hlink"/>
                </a:solidFill>
                <a:latin typeface="Arial"/>
                <a:ea typeface="Arial"/>
                <a:cs typeface="Arial"/>
                <a:sym typeface="Arial"/>
                <a:hlinkClick r:id="rId11"/>
              </a:rPr>
              <a:t>https://doi.org/10.1016/j.ophtha.2018.05.029</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38"/>
          <p:cNvSpPr/>
          <p:nvPr/>
        </p:nvSpPr>
        <p:spPr>
          <a:xfrm>
            <a:off x="-18193" y="6725828"/>
            <a:ext cx="1581600" cy="132300"/>
          </a:xfrm>
          <a:prstGeom prst="rect">
            <a:avLst/>
          </a:prstGeom>
          <a:solidFill>
            <a:srgbClr val="EF6B1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48" name="Google Shape;548;p38"/>
          <p:cNvSpPr/>
          <p:nvPr/>
        </p:nvSpPr>
        <p:spPr>
          <a:xfrm>
            <a:off x="1563467" y="6725828"/>
            <a:ext cx="1518300" cy="132300"/>
          </a:xfrm>
          <a:prstGeom prst="rect">
            <a:avLst/>
          </a:prstGeom>
          <a:solidFill>
            <a:srgbClr val="AB37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49" name="Google Shape;549;p38"/>
          <p:cNvSpPr/>
          <p:nvPr/>
        </p:nvSpPr>
        <p:spPr>
          <a:xfrm>
            <a:off x="3081829" y="6725828"/>
            <a:ext cx="1518300" cy="132300"/>
          </a:xfrm>
          <a:prstGeom prst="rect">
            <a:avLst/>
          </a:prstGeom>
          <a:solidFill>
            <a:srgbClr val="94C8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50" name="Google Shape;550;p38"/>
          <p:cNvSpPr/>
          <p:nvPr/>
        </p:nvSpPr>
        <p:spPr>
          <a:xfrm>
            <a:off x="4600191" y="6725828"/>
            <a:ext cx="1518300" cy="132300"/>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51" name="Google Shape;551;p38"/>
          <p:cNvSpPr/>
          <p:nvPr/>
        </p:nvSpPr>
        <p:spPr>
          <a:xfrm>
            <a:off x="6118553" y="6725828"/>
            <a:ext cx="1518300" cy="132300"/>
          </a:xfrm>
          <a:prstGeom prst="rect">
            <a:avLst/>
          </a:prstGeom>
          <a:solidFill>
            <a:srgbClr val="675B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52" name="Google Shape;552;p38"/>
          <p:cNvSpPr/>
          <p:nvPr/>
        </p:nvSpPr>
        <p:spPr>
          <a:xfrm>
            <a:off x="7636915" y="6725828"/>
            <a:ext cx="1518300" cy="132300"/>
          </a:xfrm>
          <a:prstGeom prst="rect">
            <a:avLst/>
          </a:prstGeom>
          <a:solidFill>
            <a:srgbClr val="0097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53" name="Google Shape;553;p38"/>
          <p:cNvSpPr/>
          <p:nvPr/>
        </p:nvSpPr>
        <p:spPr>
          <a:xfrm>
            <a:off x="9155276" y="6725828"/>
            <a:ext cx="1518300" cy="132300"/>
          </a:xfrm>
          <a:prstGeom prst="rect">
            <a:avLst/>
          </a:prstGeom>
          <a:solidFill>
            <a:srgbClr val="C2B6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54" name="Google Shape;554;p38"/>
          <p:cNvSpPr/>
          <p:nvPr/>
        </p:nvSpPr>
        <p:spPr>
          <a:xfrm>
            <a:off x="10673638" y="6725828"/>
            <a:ext cx="1518300" cy="132300"/>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pic>
        <p:nvPicPr>
          <p:cNvPr id="555" name="Google Shape;555;p38"/>
          <p:cNvPicPr preferRelativeResize="0"/>
          <p:nvPr/>
        </p:nvPicPr>
        <p:blipFill rotWithShape="1">
          <a:blip r:embed="rId3">
            <a:alphaModFix/>
          </a:blip>
          <a:srcRect b="0" l="0" r="0" t="0"/>
          <a:stretch/>
        </p:blipFill>
        <p:spPr>
          <a:xfrm>
            <a:off x="11141848" y="5892614"/>
            <a:ext cx="1050152" cy="836008"/>
          </a:xfrm>
          <a:prstGeom prst="rect">
            <a:avLst/>
          </a:prstGeom>
          <a:noFill/>
          <a:ln>
            <a:noFill/>
          </a:ln>
        </p:spPr>
      </p:pic>
      <p:sp>
        <p:nvSpPr>
          <p:cNvPr id="556" name="Google Shape;556;p38"/>
          <p:cNvSpPr txBox="1"/>
          <p:nvPr>
            <p:ph idx="12" type="sldNum"/>
          </p:nvPr>
        </p:nvSpPr>
        <p:spPr>
          <a:xfrm>
            <a:off x="11150599" y="6310193"/>
            <a:ext cx="73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descr="Graphical user interface, text, application, email&#10;&#10;Description automatically generated" id="557" name="Google Shape;557;p38"/>
          <p:cNvPicPr preferRelativeResize="0"/>
          <p:nvPr/>
        </p:nvPicPr>
        <p:blipFill rotWithShape="1">
          <a:blip r:embed="rId4">
            <a:alphaModFix/>
          </a:blip>
          <a:srcRect b="0" l="0" r="0" t="0"/>
          <a:stretch/>
        </p:blipFill>
        <p:spPr>
          <a:xfrm>
            <a:off x="191258" y="217342"/>
            <a:ext cx="10220829" cy="5766567"/>
          </a:xfrm>
          <a:prstGeom prst="rect">
            <a:avLst/>
          </a:prstGeom>
          <a:noFill/>
          <a:ln>
            <a:noFill/>
          </a:ln>
        </p:spPr>
      </p:pic>
      <p:pic>
        <p:nvPicPr>
          <p:cNvPr descr="Two Years icon PNG and SVG Vector Free Download" id="558" name="Google Shape;558;p38"/>
          <p:cNvPicPr preferRelativeResize="0"/>
          <p:nvPr/>
        </p:nvPicPr>
        <p:blipFill rotWithShape="1">
          <a:blip r:embed="rId5">
            <a:alphaModFix/>
          </a:blip>
          <a:srcRect b="0" l="0" r="0" t="0"/>
          <a:stretch/>
        </p:blipFill>
        <p:spPr>
          <a:xfrm>
            <a:off x="10571794" y="217342"/>
            <a:ext cx="1447610" cy="142839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3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A picture containing drawing&#10;&#10;Description automatically generated" id="564" name="Google Shape;564;p39"/>
          <p:cNvPicPr preferRelativeResize="0"/>
          <p:nvPr/>
        </p:nvPicPr>
        <p:blipFill rotWithShape="1">
          <a:blip r:embed="rId4">
            <a:alphaModFix/>
          </a:blip>
          <a:srcRect b="0" l="0" r="0" t="0"/>
          <a:stretch/>
        </p:blipFill>
        <p:spPr>
          <a:xfrm>
            <a:off x="3823345" y="1542696"/>
            <a:ext cx="4545310" cy="3772607"/>
          </a:xfrm>
          <a:prstGeom prst="rect">
            <a:avLst/>
          </a:prstGeom>
          <a:noFill/>
          <a:ln>
            <a:noFill/>
          </a:ln>
        </p:spPr>
      </p:pic>
      <p:pic>
        <p:nvPicPr>
          <p:cNvPr descr="image that says &quot;logo&quot;" id="565" name="Google Shape;565;p39"/>
          <p:cNvPicPr preferRelativeResize="0"/>
          <p:nvPr/>
        </p:nvPicPr>
        <p:blipFill>
          <a:blip r:embed="rId5">
            <a:alphaModFix/>
          </a:blip>
          <a:stretch>
            <a:fillRect/>
          </a:stretch>
        </p:blipFill>
        <p:spPr>
          <a:xfrm>
            <a:off x="3823340" y="732590"/>
            <a:ext cx="4381500" cy="4381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
          <p:cNvSpPr/>
          <p:nvPr/>
        </p:nvSpPr>
        <p:spPr>
          <a:xfrm>
            <a:off x="-18193" y="6725828"/>
            <a:ext cx="1581600" cy="132300"/>
          </a:xfrm>
          <a:prstGeom prst="rect">
            <a:avLst/>
          </a:prstGeom>
          <a:solidFill>
            <a:srgbClr val="EF6B1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0" name="Google Shape;190;p4"/>
          <p:cNvSpPr/>
          <p:nvPr/>
        </p:nvSpPr>
        <p:spPr>
          <a:xfrm>
            <a:off x="1563467" y="6725828"/>
            <a:ext cx="1518300" cy="132300"/>
          </a:xfrm>
          <a:prstGeom prst="rect">
            <a:avLst/>
          </a:prstGeom>
          <a:solidFill>
            <a:srgbClr val="AB37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1" name="Google Shape;191;p4"/>
          <p:cNvSpPr/>
          <p:nvPr/>
        </p:nvSpPr>
        <p:spPr>
          <a:xfrm>
            <a:off x="3081829" y="6725828"/>
            <a:ext cx="1518300" cy="132300"/>
          </a:xfrm>
          <a:prstGeom prst="rect">
            <a:avLst/>
          </a:prstGeom>
          <a:solidFill>
            <a:srgbClr val="94C8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2" name="Google Shape;192;p4"/>
          <p:cNvSpPr/>
          <p:nvPr/>
        </p:nvSpPr>
        <p:spPr>
          <a:xfrm>
            <a:off x="4600191" y="6725828"/>
            <a:ext cx="1518300" cy="132300"/>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3" name="Google Shape;193;p4"/>
          <p:cNvSpPr/>
          <p:nvPr/>
        </p:nvSpPr>
        <p:spPr>
          <a:xfrm>
            <a:off x="6118553" y="6725828"/>
            <a:ext cx="1518300" cy="132300"/>
          </a:xfrm>
          <a:prstGeom prst="rect">
            <a:avLst/>
          </a:prstGeom>
          <a:solidFill>
            <a:srgbClr val="675B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4" name="Google Shape;194;p4"/>
          <p:cNvSpPr/>
          <p:nvPr/>
        </p:nvSpPr>
        <p:spPr>
          <a:xfrm>
            <a:off x="7636915" y="6725828"/>
            <a:ext cx="1518300" cy="132300"/>
          </a:xfrm>
          <a:prstGeom prst="rect">
            <a:avLst/>
          </a:prstGeom>
          <a:solidFill>
            <a:srgbClr val="0097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5" name="Google Shape;195;p4"/>
          <p:cNvSpPr/>
          <p:nvPr/>
        </p:nvSpPr>
        <p:spPr>
          <a:xfrm>
            <a:off x="9155276" y="6725828"/>
            <a:ext cx="1518300" cy="132300"/>
          </a:xfrm>
          <a:prstGeom prst="rect">
            <a:avLst/>
          </a:prstGeom>
          <a:solidFill>
            <a:srgbClr val="C2B6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6" name="Google Shape;196;p4"/>
          <p:cNvSpPr/>
          <p:nvPr/>
        </p:nvSpPr>
        <p:spPr>
          <a:xfrm>
            <a:off x="10673638" y="6725828"/>
            <a:ext cx="1518300" cy="132300"/>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97" name="Google Shape;197;p4"/>
          <p:cNvSpPr txBox="1"/>
          <p:nvPr/>
        </p:nvSpPr>
        <p:spPr>
          <a:xfrm>
            <a:off x="4633259" y="2052594"/>
            <a:ext cx="73263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Treehouse Eyes Start Date          Month/Year</a:t>
            </a:r>
            <a:endParaRPr b="0" i="0" sz="1400" u="none" cap="none" strike="noStrike">
              <a:solidFill>
                <a:srgbClr val="000000"/>
              </a:solidFill>
              <a:latin typeface="Arial"/>
              <a:ea typeface="Arial"/>
              <a:cs typeface="Arial"/>
              <a:sym typeface="Arial"/>
            </a:endParaRPr>
          </a:p>
        </p:txBody>
      </p:sp>
      <p:pic>
        <p:nvPicPr>
          <p:cNvPr id="198" name="Google Shape;198;p4"/>
          <p:cNvPicPr preferRelativeResize="0"/>
          <p:nvPr/>
        </p:nvPicPr>
        <p:blipFill rotWithShape="1">
          <a:blip r:embed="rId3">
            <a:alphaModFix/>
          </a:blip>
          <a:srcRect b="0" l="0" r="0" t="0"/>
          <a:stretch/>
        </p:blipFill>
        <p:spPr>
          <a:xfrm>
            <a:off x="11141848" y="5892614"/>
            <a:ext cx="1050152" cy="836008"/>
          </a:xfrm>
          <a:prstGeom prst="rect">
            <a:avLst/>
          </a:prstGeom>
          <a:noFill/>
          <a:ln>
            <a:noFill/>
          </a:ln>
        </p:spPr>
      </p:pic>
      <p:sp>
        <p:nvSpPr>
          <p:cNvPr id="199" name="Google Shape;199;p4"/>
          <p:cNvSpPr txBox="1"/>
          <p:nvPr/>
        </p:nvSpPr>
        <p:spPr>
          <a:xfrm>
            <a:off x="848948" y="454665"/>
            <a:ext cx="8342700" cy="11841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797979"/>
              </a:buClr>
              <a:buSzPts val="3000"/>
              <a:buFont typeface="Arial"/>
              <a:buNone/>
            </a:pPr>
            <a:r>
              <a:rPr b="1" i="0" lang="en-US" sz="3000" u="none" cap="none" strike="noStrike">
                <a:solidFill>
                  <a:srgbClr val="797979"/>
                </a:solidFill>
                <a:latin typeface="Arial"/>
                <a:ea typeface="Arial"/>
                <a:cs typeface="Arial"/>
                <a:sym typeface="Arial"/>
              </a:rPr>
              <a:t>In April 2021, the World Council of Optometry passed a resolution that declares support for myopia management as standard of care</a:t>
            </a:r>
            <a:r>
              <a:rPr b="1" baseline="30000" i="0" lang="en-US" sz="3000" u="none" cap="none" strike="noStrike">
                <a:solidFill>
                  <a:srgbClr val="797979"/>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200" name="Google Shape;200;p4"/>
          <p:cNvSpPr txBox="1"/>
          <p:nvPr/>
        </p:nvSpPr>
        <p:spPr>
          <a:xfrm>
            <a:off x="868981" y="5942126"/>
            <a:ext cx="8342700" cy="701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 World Council of Optometry. Resolution: The standard of care for Myopia Management by Optometrists. https://worldcouncilofoptometry.info/resolution-the-standard-of-care-for-myopia-management-by-optometrists. Accessed 2nd March 2022. </a:t>
            </a:r>
            <a:endParaRPr b="0" i="0" sz="1400" u="none" cap="none" strike="noStrike">
              <a:solidFill>
                <a:srgbClr val="000000"/>
              </a:solidFill>
              <a:latin typeface="Arial"/>
              <a:ea typeface="Arial"/>
              <a:cs typeface="Arial"/>
              <a:sym typeface="Arial"/>
            </a:endParaRPr>
          </a:p>
        </p:txBody>
      </p:sp>
      <p:sp>
        <p:nvSpPr>
          <p:cNvPr id="201" name="Google Shape;201;p4"/>
          <p:cNvSpPr txBox="1"/>
          <p:nvPr/>
        </p:nvSpPr>
        <p:spPr>
          <a:xfrm>
            <a:off x="782482" y="2127172"/>
            <a:ext cx="10515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6D217F"/>
              </a:buClr>
              <a:buSzPts val="2000"/>
              <a:buFont typeface="Arial"/>
              <a:buNone/>
            </a:pPr>
            <a:r>
              <a:rPr b="1" i="0" lang="en-US" sz="2000" u="none" cap="none" strike="noStrike">
                <a:solidFill>
                  <a:srgbClr val="6D217F"/>
                </a:solidFill>
                <a:latin typeface="Arial"/>
                <a:ea typeface="Arial"/>
                <a:cs typeface="Arial"/>
                <a:sym typeface="Arial"/>
              </a:rPr>
              <a:t>Evidence-based standard of care combines three main components:  </a:t>
            </a:r>
            <a:endParaRPr b="0" i="0" sz="1400" u="none" cap="none" strike="noStrike">
              <a:solidFill>
                <a:srgbClr val="000000"/>
              </a:solidFill>
              <a:latin typeface="Arial"/>
              <a:ea typeface="Arial"/>
              <a:cs typeface="Arial"/>
              <a:sym typeface="Arial"/>
            </a:endParaRPr>
          </a:p>
        </p:txBody>
      </p:sp>
      <p:pic>
        <p:nvPicPr>
          <p:cNvPr descr="Logo, company name&#10;&#10;Description automatically generated" id="202" name="Google Shape;202;p4"/>
          <p:cNvPicPr preferRelativeResize="0"/>
          <p:nvPr/>
        </p:nvPicPr>
        <p:blipFill rotWithShape="1">
          <a:blip r:embed="rId4">
            <a:alphaModFix/>
          </a:blip>
          <a:srcRect b="0" l="0" r="0" t="0"/>
          <a:stretch/>
        </p:blipFill>
        <p:spPr>
          <a:xfrm>
            <a:off x="9656436" y="299899"/>
            <a:ext cx="2124091" cy="1071701"/>
          </a:xfrm>
          <a:prstGeom prst="rect">
            <a:avLst/>
          </a:prstGeom>
          <a:noFill/>
          <a:ln>
            <a:noFill/>
          </a:ln>
        </p:spPr>
      </p:pic>
      <p:grpSp>
        <p:nvGrpSpPr>
          <p:cNvPr id="203" name="Google Shape;203;p4"/>
          <p:cNvGrpSpPr/>
          <p:nvPr/>
        </p:nvGrpSpPr>
        <p:grpSpPr>
          <a:xfrm>
            <a:off x="863959" y="2396727"/>
            <a:ext cx="2448374" cy="3353275"/>
            <a:chOff x="1499256" y="2295845"/>
            <a:chExt cx="1523568" cy="2086668"/>
          </a:xfrm>
        </p:grpSpPr>
        <p:pic>
          <p:nvPicPr>
            <p:cNvPr id="204" name="Google Shape;204;p4"/>
            <p:cNvPicPr preferRelativeResize="0"/>
            <p:nvPr/>
          </p:nvPicPr>
          <p:blipFill rotWithShape="1">
            <a:blip r:embed="rId5">
              <a:alphaModFix/>
            </a:blip>
            <a:srcRect b="0" l="0" r="0" t="0"/>
            <a:stretch/>
          </p:blipFill>
          <p:spPr>
            <a:xfrm>
              <a:off x="1499256" y="2295845"/>
              <a:ext cx="1523568" cy="1523568"/>
            </a:xfrm>
            <a:prstGeom prst="rect">
              <a:avLst/>
            </a:prstGeom>
            <a:noFill/>
            <a:ln>
              <a:noFill/>
            </a:ln>
          </p:spPr>
        </p:pic>
        <p:sp>
          <p:nvSpPr>
            <p:cNvPr id="205" name="Google Shape;205;p4"/>
            <p:cNvSpPr/>
            <p:nvPr/>
          </p:nvSpPr>
          <p:spPr>
            <a:xfrm>
              <a:off x="1501826" y="3819413"/>
              <a:ext cx="1518300" cy="563100"/>
            </a:xfrm>
            <a:prstGeom prst="roundRect">
              <a:avLst>
                <a:gd fmla="val 16667" name="adj"/>
              </a:avLst>
            </a:prstGeom>
            <a:solidFill>
              <a:srgbClr val="F5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MITIGATION</a:t>
              </a:r>
              <a:endParaRPr b="0" i="0" sz="1400" u="none" cap="none" strike="noStrike">
                <a:solidFill>
                  <a:srgbClr val="000000"/>
                </a:solidFill>
                <a:latin typeface="Arial"/>
                <a:ea typeface="Arial"/>
                <a:cs typeface="Arial"/>
                <a:sym typeface="Arial"/>
              </a:endParaRPr>
            </a:p>
          </p:txBody>
        </p:sp>
      </p:grpSp>
      <p:grpSp>
        <p:nvGrpSpPr>
          <p:cNvPr id="206" name="Google Shape;206;p4"/>
          <p:cNvGrpSpPr/>
          <p:nvPr/>
        </p:nvGrpSpPr>
        <p:grpSpPr>
          <a:xfrm>
            <a:off x="4472066" y="2396727"/>
            <a:ext cx="2448374" cy="3353275"/>
            <a:chOff x="5107311" y="2295845"/>
            <a:chExt cx="1523568" cy="2086668"/>
          </a:xfrm>
        </p:grpSpPr>
        <p:pic>
          <p:nvPicPr>
            <p:cNvPr id="207" name="Google Shape;207;p4"/>
            <p:cNvPicPr preferRelativeResize="0"/>
            <p:nvPr/>
          </p:nvPicPr>
          <p:blipFill rotWithShape="1">
            <a:blip r:embed="rId6">
              <a:alphaModFix/>
            </a:blip>
            <a:srcRect b="0" l="0" r="0" t="0"/>
            <a:stretch/>
          </p:blipFill>
          <p:spPr>
            <a:xfrm>
              <a:off x="5107311" y="2295845"/>
              <a:ext cx="1523568" cy="1523568"/>
            </a:xfrm>
            <a:prstGeom prst="rect">
              <a:avLst/>
            </a:prstGeom>
            <a:noFill/>
            <a:ln>
              <a:noFill/>
            </a:ln>
          </p:spPr>
        </p:pic>
        <p:sp>
          <p:nvSpPr>
            <p:cNvPr id="208" name="Google Shape;208;p4"/>
            <p:cNvSpPr/>
            <p:nvPr/>
          </p:nvSpPr>
          <p:spPr>
            <a:xfrm>
              <a:off x="5109881" y="3819413"/>
              <a:ext cx="1518300" cy="563100"/>
            </a:xfrm>
            <a:prstGeom prst="roundRect">
              <a:avLst>
                <a:gd fmla="val 16667" name="adj"/>
              </a:avLst>
            </a:prstGeom>
            <a:solidFill>
              <a:srgbClr val="F5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MEASUREMENT</a:t>
              </a:r>
              <a:endParaRPr b="0" i="0" sz="1400" u="none" cap="none" strike="noStrike">
                <a:solidFill>
                  <a:srgbClr val="000000"/>
                </a:solidFill>
                <a:latin typeface="Arial"/>
                <a:ea typeface="Arial"/>
                <a:cs typeface="Arial"/>
                <a:sym typeface="Arial"/>
              </a:endParaRPr>
            </a:p>
          </p:txBody>
        </p:sp>
      </p:grpSp>
      <p:grpSp>
        <p:nvGrpSpPr>
          <p:cNvPr id="209" name="Google Shape;209;p4"/>
          <p:cNvGrpSpPr/>
          <p:nvPr/>
        </p:nvGrpSpPr>
        <p:grpSpPr>
          <a:xfrm>
            <a:off x="8270257" y="2396727"/>
            <a:ext cx="2448374" cy="3353275"/>
            <a:chOff x="8905448" y="2295845"/>
            <a:chExt cx="1523568" cy="2086668"/>
          </a:xfrm>
        </p:grpSpPr>
        <p:pic>
          <p:nvPicPr>
            <p:cNvPr id="210" name="Google Shape;210;p4"/>
            <p:cNvPicPr preferRelativeResize="0"/>
            <p:nvPr/>
          </p:nvPicPr>
          <p:blipFill rotWithShape="1">
            <a:blip r:embed="rId7">
              <a:alphaModFix/>
            </a:blip>
            <a:srcRect b="0" l="0" r="0" t="0"/>
            <a:stretch/>
          </p:blipFill>
          <p:spPr>
            <a:xfrm>
              <a:off x="8905448" y="2295845"/>
              <a:ext cx="1523568" cy="1523568"/>
            </a:xfrm>
            <a:prstGeom prst="rect">
              <a:avLst/>
            </a:prstGeom>
            <a:noFill/>
            <a:ln>
              <a:noFill/>
            </a:ln>
          </p:spPr>
        </p:pic>
        <p:sp>
          <p:nvSpPr>
            <p:cNvPr id="211" name="Google Shape;211;p4"/>
            <p:cNvSpPr/>
            <p:nvPr/>
          </p:nvSpPr>
          <p:spPr>
            <a:xfrm>
              <a:off x="8910588" y="3819413"/>
              <a:ext cx="1518300" cy="563100"/>
            </a:xfrm>
            <a:prstGeom prst="roundRect">
              <a:avLst>
                <a:gd fmla="val 16667" name="adj"/>
              </a:avLst>
            </a:prstGeom>
            <a:solidFill>
              <a:srgbClr val="F5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MANAGEMENT</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40"/>
          <p:cNvSpPr txBox="1"/>
          <p:nvPr/>
        </p:nvSpPr>
        <p:spPr>
          <a:xfrm>
            <a:off x="997175" y="51331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Calibri"/>
              <a:buNone/>
            </a:pPr>
            <a:r>
              <a:rPr b="0" i="0" lang="en-US" sz="4400" u="none" cap="none" strike="noStrike">
                <a:solidFill>
                  <a:schemeClr val="dk1"/>
                </a:solidFill>
                <a:latin typeface="Arial"/>
                <a:ea typeface="Arial"/>
                <a:cs typeface="Arial"/>
                <a:sym typeface="Arial"/>
              </a:rPr>
              <a:t>SMART Study</a:t>
            </a:r>
            <a:endParaRPr/>
          </a:p>
        </p:txBody>
      </p:sp>
      <p:sp>
        <p:nvSpPr>
          <p:cNvPr id="572" name="Google Shape;572;p40"/>
          <p:cNvSpPr txBox="1"/>
          <p:nvPr/>
        </p:nvSpPr>
        <p:spPr>
          <a:xfrm>
            <a:off x="1073375" y="1839015"/>
            <a:ext cx="5181600" cy="43512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AB371D"/>
              </a:buClr>
              <a:buSzPts val="2800"/>
              <a:buFont typeface="Arial"/>
              <a:buChar char="▪"/>
            </a:pPr>
            <a:r>
              <a:rPr b="1" i="0" lang="en-US" sz="2800" u="none" cap="none" strike="noStrike">
                <a:solidFill>
                  <a:schemeClr val="dk1"/>
                </a:solidFill>
                <a:latin typeface="Arial"/>
                <a:ea typeface="Arial"/>
                <a:cs typeface="Arial"/>
                <a:sym typeface="Arial"/>
              </a:rPr>
              <a:t>What: </a:t>
            </a:r>
            <a:endParaRPr b="0" i="0" sz="2800" u="none" cap="none" strike="noStrike">
              <a:solidFill>
                <a:schemeClr val="dk1"/>
              </a:solidFill>
              <a:latin typeface="Arial"/>
              <a:ea typeface="Arial"/>
              <a:cs typeface="Arial"/>
              <a:sym typeface="Arial"/>
            </a:endParaRPr>
          </a:p>
          <a:p>
            <a:pPr indent="-228600" lvl="1" marL="685800" marR="0" rtl="0" algn="l">
              <a:lnSpc>
                <a:spcPct val="90000"/>
              </a:lnSpc>
              <a:spcBef>
                <a:spcPts val="500"/>
              </a:spcBef>
              <a:spcAft>
                <a:spcPts val="0"/>
              </a:spcAft>
              <a:buClr>
                <a:srgbClr val="AB371D"/>
              </a:buClr>
              <a:buSzPts val="2400"/>
              <a:buFont typeface="Arial"/>
              <a:buChar char="▪"/>
            </a:pPr>
            <a:r>
              <a:rPr b="0" i="0" lang="en-US" sz="2400" u="none" cap="none" strike="noStrike">
                <a:solidFill>
                  <a:schemeClr val="dk1"/>
                </a:solidFill>
                <a:latin typeface="Arial"/>
                <a:ea typeface="Arial"/>
                <a:cs typeface="Arial"/>
                <a:sym typeface="Arial"/>
              </a:rPr>
              <a:t>382 myopia children</a:t>
            </a:r>
            <a:endParaRPr/>
          </a:p>
          <a:p>
            <a:pPr indent="-228600" lvl="1" marL="685800" marR="0" rtl="0" algn="l">
              <a:lnSpc>
                <a:spcPct val="90000"/>
              </a:lnSpc>
              <a:spcBef>
                <a:spcPts val="500"/>
              </a:spcBef>
              <a:spcAft>
                <a:spcPts val="0"/>
              </a:spcAft>
              <a:buClr>
                <a:srgbClr val="AB371D"/>
              </a:buClr>
              <a:buSzPts val="2400"/>
              <a:buFont typeface="Arial"/>
              <a:buChar char="▪"/>
            </a:pPr>
            <a:r>
              <a:rPr b="0" i="0" lang="en-US" sz="2400" u="none" cap="none" strike="noStrike">
                <a:solidFill>
                  <a:schemeClr val="dk1"/>
                </a:solidFill>
                <a:latin typeface="Arial"/>
                <a:ea typeface="Arial"/>
                <a:cs typeface="Arial"/>
                <a:sym typeface="Arial"/>
              </a:rPr>
              <a:t>Followed for 3 years</a:t>
            </a:r>
            <a:endParaRPr/>
          </a:p>
          <a:p>
            <a:pPr indent="-190500" lvl="1" marL="685800" marR="0" rtl="0" algn="l">
              <a:lnSpc>
                <a:spcPct val="90000"/>
              </a:lnSpc>
              <a:spcBef>
                <a:spcPts val="500"/>
              </a:spcBef>
              <a:spcAft>
                <a:spcPts val="0"/>
              </a:spcAft>
              <a:buClr>
                <a:srgbClr val="AB371D"/>
              </a:buClr>
              <a:buSzPts val="1800"/>
              <a:buFont typeface="Arial"/>
              <a:buChar char="▪"/>
            </a:pPr>
            <a:r>
              <a:rPr b="0" i="0" lang="en-US" sz="2400" u="none" cap="none" strike="noStrike">
                <a:solidFill>
                  <a:schemeClr val="dk1"/>
                </a:solidFill>
                <a:latin typeface="Arial"/>
                <a:ea typeface="Arial"/>
                <a:cs typeface="Arial"/>
                <a:sym typeface="Arial"/>
              </a:rPr>
              <a:t>172 treated with OK</a:t>
            </a:r>
            <a:endParaRPr/>
          </a:p>
          <a:p>
            <a:pPr indent="-190500" lvl="1" marL="685800" marR="0" rtl="0" algn="l">
              <a:lnSpc>
                <a:spcPct val="90000"/>
              </a:lnSpc>
              <a:spcBef>
                <a:spcPts val="500"/>
              </a:spcBef>
              <a:spcAft>
                <a:spcPts val="0"/>
              </a:spcAft>
              <a:buClr>
                <a:srgbClr val="AB371D"/>
              </a:buClr>
              <a:buSzPts val="1800"/>
              <a:buFont typeface="Arial"/>
              <a:buChar char="▪"/>
            </a:pPr>
            <a:r>
              <a:rPr b="0" i="0" lang="en-US" sz="2400" u="none" cap="none" strike="noStrike">
                <a:solidFill>
                  <a:schemeClr val="dk1"/>
                </a:solidFill>
                <a:latin typeface="Arial"/>
                <a:ea typeface="Arial"/>
                <a:cs typeface="Arial"/>
                <a:sym typeface="Arial"/>
              </a:rPr>
              <a:t>110 treated with SV CLs</a:t>
            </a:r>
            <a:endParaRPr/>
          </a:p>
          <a:p>
            <a:pPr indent="-76200" lvl="0" marL="228600" marR="0" rtl="0" algn="l">
              <a:lnSpc>
                <a:spcPct val="90000"/>
              </a:lnSpc>
              <a:spcBef>
                <a:spcPts val="1000"/>
              </a:spcBef>
              <a:spcAft>
                <a:spcPts val="0"/>
              </a:spcAft>
              <a:buClr>
                <a:srgbClr val="AB371D"/>
              </a:buClr>
              <a:buSzPts val="2400"/>
              <a:buFont typeface="Arial"/>
              <a:buNone/>
            </a:pPr>
            <a:r>
              <a:t/>
            </a:r>
            <a:endParaRPr b="0" i="0" sz="2800" u="none" cap="none" strike="noStrike">
              <a:solidFill>
                <a:schemeClr val="dk1"/>
              </a:solidFill>
              <a:latin typeface="Arial"/>
              <a:ea typeface="Arial"/>
              <a:cs typeface="Arial"/>
              <a:sym typeface="Arial"/>
            </a:endParaRPr>
          </a:p>
        </p:txBody>
      </p:sp>
      <p:sp>
        <p:nvSpPr>
          <p:cNvPr id="573" name="Google Shape;573;p40"/>
          <p:cNvSpPr txBox="1"/>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2800"/>
              <a:buFont typeface="Arial"/>
              <a:buChar char="▪"/>
            </a:pPr>
            <a:r>
              <a:rPr b="1" i="0" lang="en-US" sz="1400" u="none" cap="none" strike="noStrike">
                <a:solidFill>
                  <a:srgbClr val="000000"/>
                </a:solidFill>
                <a:latin typeface="Arial"/>
                <a:ea typeface="Arial"/>
                <a:cs typeface="Arial"/>
                <a:sym typeface="Arial"/>
              </a:rPr>
              <a:t>What happened?!</a:t>
            </a:r>
            <a:r>
              <a:rPr b="1" i="0" lang="en-US" sz="2800" u="none" cap="none" strike="noStrike">
                <a:solidFill>
                  <a:srgbClr val="000000"/>
                </a:solidFill>
                <a:latin typeface="Arial"/>
                <a:ea typeface="Arial"/>
                <a:cs typeface="Arial"/>
                <a:sym typeface="Arial"/>
              </a:rPr>
              <a:t> </a:t>
            </a:r>
            <a:endParaRPr b="0" i="0" sz="2800" u="none" cap="none" strike="noStrike">
              <a:solidFill>
                <a:srgbClr val="000000"/>
              </a:solidFill>
              <a:latin typeface="Arial"/>
              <a:ea typeface="Arial"/>
              <a:cs typeface="Arial"/>
              <a:sym typeface="Arial"/>
            </a:endParaRPr>
          </a:p>
          <a:p>
            <a:pPr indent="-190500" lvl="1" marL="685800" marR="0" rtl="0" algn="l">
              <a:lnSpc>
                <a:spcPct val="90000"/>
              </a:lnSpc>
              <a:spcBef>
                <a:spcPts val="500"/>
              </a:spcBef>
              <a:spcAft>
                <a:spcPts val="0"/>
              </a:spcAft>
              <a:buClr>
                <a:srgbClr val="000000"/>
              </a:buClr>
              <a:buSzPts val="1800"/>
              <a:buFont typeface="Arial"/>
              <a:buChar char="▪"/>
            </a:pPr>
            <a:r>
              <a:rPr b="0" i="0" lang="en-US" sz="1400" u="none" cap="none" strike="noStrike">
                <a:solidFill>
                  <a:srgbClr val="000000"/>
                </a:solidFill>
                <a:latin typeface="Arial"/>
                <a:ea typeface="Arial"/>
                <a:cs typeface="Arial"/>
                <a:sym typeface="Arial"/>
              </a:rPr>
              <a:t>-0.13 +/- 0.62 diopters in the OK group</a:t>
            </a:r>
            <a:endParaRPr/>
          </a:p>
          <a:p>
            <a:pPr indent="-190500" lvl="1" marL="685800" marR="0" rtl="0" algn="l">
              <a:lnSpc>
                <a:spcPct val="90000"/>
              </a:lnSpc>
              <a:spcBef>
                <a:spcPts val="500"/>
              </a:spcBef>
              <a:spcAft>
                <a:spcPts val="0"/>
              </a:spcAft>
              <a:buClr>
                <a:srgbClr val="000000"/>
              </a:buClr>
              <a:buSzPts val="1800"/>
              <a:buFont typeface="Arial"/>
              <a:buChar char="▪"/>
            </a:pPr>
            <a:r>
              <a:rPr b="0" i="0" lang="en-US" sz="1400" u="none" cap="none" strike="noStrike">
                <a:solidFill>
                  <a:srgbClr val="000000"/>
                </a:solidFill>
                <a:latin typeface="Arial"/>
                <a:ea typeface="Arial"/>
                <a:cs typeface="Arial"/>
                <a:sym typeface="Arial"/>
              </a:rPr>
              <a:t>-1.03 +/-0.58 diopters in the SV CL group</a:t>
            </a:r>
            <a:endParaRPr/>
          </a:p>
        </p:txBody>
      </p:sp>
      <p:pic>
        <p:nvPicPr>
          <p:cNvPr id="574" name="Google Shape;574;p40"/>
          <p:cNvPicPr preferRelativeResize="0"/>
          <p:nvPr/>
        </p:nvPicPr>
        <p:blipFill rotWithShape="1">
          <a:blip r:embed="rId3">
            <a:alphaModFix/>
          </a:blip>
          <a:srcRect b="0" l="0" r="0" t="0"/>
          <a:stretch/>
        </p:blipFill>
        <p:spPr>
          <a:xfrm>
            <a:off x="6471448" y="3505299"/>
            <a:ext cx="2654250" cy="24369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41"/>
          <p:cNvSpPr txBox="1"/>
          <p:nvPr>
            <p:ph type="title"/>
          </p:nvPr>
        </p:nvSpPr>
        <p:spPr>
          <a:xfrm>
            <a:off x="993648" y="6357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US">
                <a:latin typeface="Arial"/>
                <a:ea typeface="Arial"/>
                <a:cs typeface="Arial"/>
                <a:sym typeface="Arial"/>
              </a:rPr>
              <a:t>CAMP</a:t>
            </a:r>
            <a:r>
              <a:rPr lang="en-US"/>
              <a:t> Study</a:t>
            </a:r>
            <a:endParaRPr/>
          </a:p>
        </p:txBody>
      </p:sp>
      <p:sp>
        <p:nvSpPr>
          <p:cNvPr id="581" name="Google Shape;581;p41"/>
          <p:cNvSpPr txBox="1"/>
          <p:nvPr>
            <p:ph idx="1" type="body"/>
          </p:nvPr>
        </p:nvSpPr>
        <p:spPr>
          <a:xfrm>
            <a:off x="838200" y="1871050"/>
            <a:ext cx="5181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b="1" lang="en-US">
                <a:latin typeface="Arial"/>
                <a:ea typeface="Arial"/>
                <a:cs typeface="Arial"/>
                <a:sym typeface="Arial"/>
              </a:rPr>
              <a:t>What: </a:t>
            </a:r>
            <a:endParaRPr sz="2800">
              <a:latin typeface="Arial"/>
              <a:ea typeface="Arial"/>
              <a:cs typeface="Arial"/>
              <a:sym typeface="Arial"/>
            </a:endParaRPr>
          </a:p>
          <a:p>
            <a:pPr indent="-228600" lvl="1" marL="685800" rtl="0" algn="l">
              <a:lnSpc>
                <a:spcPct val="90000"/>
              </a:lnSpc>
              <a:spcBef>
                <a:spcPts val="500"/>
              </a:spcBef>
              <a:spcAft>
                <a:spcPts val="0"/>
              </a:spcAft>
              <a:buSzPts val="2400"/>
              <a:buChar char="▪"/>
            </a:pPr>
            <a:r>
              <a:rPr lang="en-US">
                <a:latin typeface="Arial"/>
                <a:ea typeface="Arial"/>
                <a:cs typeface="Arial"/>
                <a:sym typeface="Arial"/>
              </a:rPr>
              <a:t>342 myopia children</a:t>
            </a:r>
            <a:endParaRPr>
              <a:latin typeface="Arial"/>
              <a:ea typeface="Arial"/>
              <a:cs typeface="Arial"/>
              <a:sym typeface="Arial"/>
            </a:endParaRPr>
          </a:p>
          <a:p>
            <a:pPr indent="-228600" lvl="1" marL="685800" rtl="0" algn="l">
              <a:lnSpc>
                <a:spcPct val="90000"/>
              </a:lnSpc>
              <a:spcBef>
                <a:spcPts val="500"/>
              </a:spcBef>
              <a:spcAft>
                <a:spcPts val="0"/>
              </a:spcAft>
              <a:buSzPts val="2400"/>
              <a:buChar char="▪"/>
            </a:pPr>
            <a:r>
              <a:rPr lang="en-US">
                <a:latin typeface="Arial"/>
                <a:ea typeface="Arial"/>
                <a:cs typeface="Arial"/>
                <a:sym typeface="Arial"/>
              </a:rPr>
              <a:t>Followed for 3 years</a:t>
            </a:r>
            <a:endParaRPr>
              <a:latin typeface="Arial"/>
              <a:ea typeface="Arial"/>
              <a:cs typeface="Arial"/>
              <a:sym typeface="Arial"/>
            </a:endParaRPr>
          </a:p>
          <a:p>
            <a:pPr indent="-76200" lvl="0" marL="228600" rtl="0" algn="l">
              <a:lnSpc>
                <a:spcPct val="90000"/>
              </a:lnSpc>
              <a:spcBef>
                <a:spcPts val="1000"/>
              </a:spcBef>
              <a:spcAft>
                <a:spcPts val="0"/>
              </a:spcAft>
              <a:buSzPts val="2400"/>
              <a:buNone/>
            </a:pPr>
            <a:r>
              <a:t/>
            </a:r>
            <a:endParaRPr/>
          </a:p>
        </p:txBody>
      </p:sp>
      <p:sp>
        <p:nvSpPr>
          <p:cNvPr id="582" name="Google Shape;582;p41"/>
          <p:cNvSpPr txBox="1"/>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2800"/>
              <a:buFont typeface="Arial"/>
              <a:buChar char="▪"/>
            </a:pPr>
            <a:r>
              <a:rPr b="1" i="0" lang="en-US" sz="1400" u="none" cap="none" strike="noStrike">
                <a:solidFill>
                  <a:srgbClr val="000000"/>
                </a:solidFill>
                <a:latin typeface="Arial"/>
                <a:ea typeface="Arial"/>
                <a:cs typeface="Arial"/>
                <a:sym typeface="Arial"/>
              </a:rPr>
              <a:t>What happened?!</a:t>
            </a:r>
            <a:r>
              <a:rPr b="1" i="0" lang="en-US" sz="2800" u="none" cap="none" strike="noStrike">
                <a:solidFill>
                  <a:srgbClr val="000000"/>
                </a:solidFill>
                <a:latin typeface="Arial"/>
                <a:ea typeface="Arial"/>
                <a:cs typeface="Arial"/>
                <a:sym typeface="Arial"/>
              </a:rPr>
              <a:t> </a:t>
            </a:r>
            <a:endParaRPr b="0" i="0" sz="28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rgbClr val="000000"/>
              </a:buClr>
              <a:buSzPts val="2400"/>
              <a:buFont typeface="Arial"/>
              <a:buChar char="▪"/>
            </a:pPr>
            <a:r>
              <a:rPr b="0" i="0" lang="en-US" sz="1400" u="none" cap="none" strike="noStrike">
                <a:solidFill>
                  <a:srgbClr val="000000"/>
                </a:solidFill>
                <a:latin typeface="Arial"/>
                <a:ea typeface="Arial"/>
                <a:cs typeface="Arial"/>
                <a:sym typeface="Arial"/>
              </a:rPr>
              <a:t>70% of patients had less than 0.10mm per year of axial elongation on OrthoK</a:t>
            </a:r>
            <a:endParaRPr b="0" i="0" sz="1400" u="none" cap="none" strike="noStrike">
              <a:solidFill>
                <a:srgbClr val="000000"/>
              </a:solidFill>
              <a:latin typeface="Arial"/>
              <a:ea typeface="Arial"/>
              <a:cs typeface="Arial"/>
              <a:sym typeface="Arial"/>
            </a:endParaRPr>
          </a:p>
          <a:p>
            <a:pPr indent="0" lvl="0" marL="914400" marR="0" rtl="0" algn="l">
              <a:lnSpc>
                <a:spcPct val="90000"/>
              </a:lnSpc>
              <a:spcBef>
                <a:spcPts val="500"/>
              </a:spcBef>
              <a:spcAft>
                <a:spcPts val="0"/>
              </a:spcAft>
              <a:buNone/>
            </a:pPr>
            <a:r>
              <a:t/>
            </a:r>
            <a:endParaRPr b="0" i="0" sz="1400" u="none" cap="none" strike="noStrike">
              <a:solidFill>
                <a:srgbClr val="000000"/>
              </a:solidFill>
              <a:latin typeface="Arial"/>
              <a:ea typeface="Arial"/>
              <a:cs typeface="Arial"/>
              <a:sym typeface="Arial"/>
            </a:endParaRPr>
          </a:p>
          <a:p>
            <a:pPr indent="-190500" lvl="1" marL="685800" marR="0" rtl="0" algn="l">
              <a:lnSpc>
                <a:spcPct val="90000"/>
              </a:lnSpc>
              <a:spcBef>
                <a:spcPts val="500"/>
              </a:spcBef>
              <a:spcAft>
                <a:spcPts val="0"/>
              </a:spcAft>
              <a:buClr>
                <a:srgbClr val="000000"/>
              </a:buClr>
              <a:buSzPts val="1800"/>
              <a:buFont typeface="Arial"/>
              <a:buChar char="▪"/>
            </a:pPr>
            <a:r>
              <a:rPr b="0" i="0" lang="en-US" sz="1400" u="none" cap="none" strike="noStrike">
                <a:solidFill>
                  <a:srgbClr val="000000"/>
                </a:solidFill>
                <a:latin typeface="Arial"/>
                <a:ea typeface="Arial"/>
                <a:cs typeface="Arial"/>
                <a:sym typeface="Arial"/>
              </a:rPr>
              <a:t>78% OK patient stay</a:t>
            </a:r>
            <a:endParaRPr/>
          </a:p>
          <a:p>
            <a:pPr indent="-190500" lvl="1" marL="685800" marR="0" rtl="0" algn="l">
              <a:lnSpc>
                <a:spcPct val="90000"/>
              </a:lnSpc>
              <a:spcBef>
                <a:spcPts val="500"/>
              </a:spcBef>
              <a:spcAft>
                <a:spcPts val="0"/>
              </a:spcAft>
              <a:buClr>
                <a:srgbClr val="000000"/>
              </a:buClr>
              <a:buSzPts val="1800"/>
              <a:buFont typeface="Arial"/>
              <a:buChar char="▪"/>
            </a:pPr>
            <a:r>
              <a:rPr b="0" i="0" lang="en-US" sz="1400" u="none" cap="none" strike="noStrike">
                <a:solidFill>
                  <a:srgbClr val="000000"/>
                </a:solidFill>
                <a:latin typeface="Arial"/>
                <a:ea typeface="Arial"/>
                <a:cs typeface="Arial"/>
                <a:sym typeface="Arial"/>
              </a:rPr>
              <a:t>68% Soft MF</a:t>
            </a:r>
            <a:endParaRPr/>
          </a:p>
          <a:p>
            <a:pPr indent="-190500" lvl="1" marL="685800" marR="0" rtl="0" algn="l">
              <a:lnSpc>
                <a:spcPct val="90000"/>
              </a:lnSpc>
              <a:spcBef>
                <a:spcPts val="500"/>
              </a:spcBef>
              <a:spcAft>
                <a:spcPts val="0"/>
              </a:spcAft>
              <a:buClr>
                <a:srgbClr val="000000"/>
              </a:buClr>
              <a:buSzPts val="1800"/>
              <a:buFont typeface="Arial"/>
              <a:buChar char="▪"/>
            </a:pPr>
            <a:r>
              <a:rPr b="0" i="0" lang="en-US" sz="1400" u="none" cap="none" strike="noStrike">
                <a:solidFill>
                  <a:srgbClr val="000000"/>
                </a:solidFill>
                <a:latin typeface="Arial"/>
                <a:ea typeface="Arial"/>
                <a:cs typeface="Arial"/>
                <a:sym typeface="Arial"/>
              </a:rPr>
              <a:t>22% Atropine </a:t>
            </a:r>
            <a:endParaRPr/>
          </a:p>
        </p:txBody>
      </p:sp>
      <p:pic>
        <p:nvPicPr>
          <p:cNvPr id="583" name="Google Shape;583;p41"/>
          <p:cNvPicPr preferRelativeResize="0"/>
          <p:nvPr/>
        </p:nvPicPr>
        <p:blipFill rotWithShape="1">
          <a:blip r:embed="rId3">
            <a:alphaModFix/>
          </a:blip>
          <a:srcRect b="0" l="0" r="0" t="0"/>
          <a:stretch/>
        </p:blipFill>
        <p:spPr>
          <a:xfrm>
            <a:off x="792525" y="3385950"/>
            <a:ext cx="4535876" cy="29407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42"/>
          <p:cNvPicPr preferRelativeResize="0"/>
          <p:nvPr/>
        </p:nvPicPr>
        <p:blipFill rotWithShape="1">
          <a:blip r:embed="rId3">
            <a:alphaModFix/>
          </a:blip>
          <a:srcRect b="0" l="0" r="0" t="0"/>
          <a:stretch/>
        </p:blipFill>
        <p:spPr>
          <a:xfrm>
            <a:off x="209691" y="141538"/>
            <a:ext cx="5435354" cy="1312802"/>
          </a:xfrm>
          <a:prstGeom prst="rect">
            <a:avLst/>
          </a:prstGeom>
          <a:noFill/>
          <a:ln>
            <a:noFill/>
          </a:ln>
        </p:spPr>
      </p:pic>
      <p:pic>
        <p:nvPicPr>
          <p:cNvPr id="590" name="Google Shape;590;p42"/>
          <p:cNvPicPr preferRelativeResize="0"/>
          <p:nvPr/>
        </p:nvPicPr>
        <p:blipFill rotWithShape="1">
          <a:blip r:embed="rId4">
            <a:alphaModFix/>
          </a:blip>
          <a:srcRect b="0" l="0" r="0" t="0"/>
          <a:stretch/>
        </p:blipFill>
        <p:spPr>
          <a:xfrm>
            <a:off x="3148020" y="1021227"/>
            <a:ext cx="7235801" cy="5172290"/>
          </a:xfrm>
          <a:prstGeom prst="rect">
            <a:avLst/>
          </a:prstGeom>
          <a:noFill/>
          <a:ln>
            <a:noFill/>
          </a:ln>
        </p:spPr>
      </p:pic>
      <p:sp>
        <p:nvSpPr>
          <p:cNvPr id="591" name="Google Shape;591;p4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92" name="Google Shape;592;p42"/>
          <p:cNvSpPr/>
          <p:nvPr/>
        </p:nvSpPr>
        <p:spPr>
          <a:xfrm rot="-1655906">
            <a:off x="5596733" y="4644761"/>
            <a:ext cx="1711464" cy="497370"/>
          </a:xfrm>
          <a:prstGeom prst="flowChartInputOutput">
            <a:avLst/>
          </a:prstGeom>
          <a:solidFill>
            <a:srgbClr val="6C2196">
              <a:alpha val="2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3" name="Google Shape;593;p42"/>
          <p:cNvSpPr/>
          <p:nvPr/>
        </p:nvSpPr>
        <p:spPr>
          <a:xfrm>
            <a:off x="-18193" y="6725828"/>
            <a:ext cx="1581600" cy="132300"/>
          </a:xfrm>
          <a:prstGeom prst="rect">
            <a:avLst/>
          </a:prstGeom>
          <a:solidFill>
            <a:srgbClr val="EF6B1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94" name="Google Shape;594;p42"/>
          <p:cNvSpPr/>
          <p:nvPr/>
        </p:nvSpPr>
        <p:spPr>
          <a:xfrm>
            <a:off x="1563467" y="6725828"/>
            <a:ext cx="1518300" cy="132300"/>
          </a:xfrm>
          <a:prstGeom prst="rect">
            <a:avLst/>
          </a:prstGeom>
          <a:solidFill>
            <a:srgbClr val="AB37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95" name="Google Shape;595;p42"/>
          <p:cNvSpPr/>
          <p:nvPr/>
        </p:nvSpPr>
        <p:spPr>
          <a:xfrm>
            <a:off x="3081829" y="6725828"/>
            <a:ext cx="1518300" cy="132300"/>
          </a:xfrm>
          <a:prstGeom prst="rect">
            <a:avLst/>
          </a:prstGeom>
          <a:solidFill>
            <a:srgbClr val="94C8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96" name="Google Shape;596;p42"/>
          <p:cNvSpPr/>
          <p:nvPr/>
        </p:nvSpPr>
        <p:spPr>
          <a:xfrm>
            <a:off x="4600191" y="6725828"/>
            <a:ext cx="1518300" cy="132300"/>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97" name="Google Shape;597;p42"/>
          <p:cNvSpPr/>
          <p:nvPr/>
        </p:nvSpPr>
        <p:spPr>
          <a:xfrm>
            <a:off x="6118553" y="6725828"/>
            <a:ext cx="1518300" cy="132300"/>
          </a:xfrm>
          <a:prstGeom prst="rect">
            <a:avLst/>
          </a:prstGeom>
          <a:solidFill>
            <a:srgbClr val="675B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98" name="Google Shape;598;p42"/>
          <p:cNvSpPr/>
          <p:nvPr/>
        </p:nvSpPr>
        <p:spPr>
          <a:xfrm>
            <a:off x="7636915" y="6725828"/>
            <a:ext cx="1518300" cy="132300"/>
          </a:xfrm>
          <a:prstGeom prst="rect">
            <a:avLst/>
          </a:prstGeom>
          <a:solidFill>
            <a:srgbClr val="0097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99" name="Google Shape;599;p42"/>
          <p:cNvSpPr/>
          <p:nvPr/>
        </p:nvSpPr>
        <p:spPr>
          <a:xfrm>
            <a:off x="9155276" y="6725828"/>
            <a:ext cx="1518300" cy="132300"/>
          </a:xfrm>
          <a:prstGeom prst="rect">
            <a:avLst/>
          </a:prstGeom>
          <a:solidFill>
            <a:srgbClr val="C2B6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00" name="Google Shape;600;p42"/>
          <p:cNvSpPr/>
          <p:nvPr/>
        </p:nvSpPr>
        <p:spPr>
          <a:xfrm>
            <a:off x="10673638" y="6725828"/>
            <a:ext cx="1518300" cy="132300"/>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43"/>
          <p:cNvSpPr txBox="1"/>
          <p:nvPr>
            <p:ph idx="4294967295" type="title"/>
          </p:nvPr>
        </p:nvSpPr>
        <p:spPr>
          <a:xfrm>
            <a:off x="0" y="1635084"/>
            <a:ext cx="12192000" cy="2465100"/>
          </a:xfrm>
          <a:prstGeom prst="rect">
            <a:avLst/>
          </a:prstGeom>
          <a:noFill/>
          <a:ln>
            <a:noFill/>
          </a:ln>
        </p:spPr>
        <p:txBody>
          <a:bodyPr anchorCtr="0" anchor="t" bIns="121875" lIns="121875" spcFirstLastPara="1" rIns="121875" wrap="square" tIns="121875">
            <a:normAutofit/>
          </a:bodyPr>
          <a:lstStyle/>
          <a:p>
            <a:pPr indent="-609600" lvl="0" marL="609600" rtl="0" algn="ctr">
              <a:lnSpc>
                <a:spcPct val="100000"/>
              </a:lnSpc>
              <a:spcBef>
                <a:spcPts val="0"/>
              </a:spcBef>
              <a:spcAft>
                <a:spcPts val="0"/>
              </a:spcAft>
              <a:buClr>
                <a:srgbClr val="FFFFFF"/>
              </a:buClr>
              <a:buSzPts val="13300"/>
              <a:buFont typeface="Verdana"/>
              <a:buNone/>
            </a:pPr>
            <a:r>
              <a:rPr b="1" i="0" lang="en-US" sz="13300" u="none" cap="none" strike="noStrike">
                <a:solidFill>
                  <a:srgbClr val="FFFFFF"/>
                </a:solidFill>
                <a:latin typeface="Arial"/>
                <a:ea typeface="Arial"/>
                <a:cs typeface="Arial"/>
                <a:sym typeface="Arial"/>
              </a:rPr>
              <a:t>Questions</a:t>
            </a:r>
            <a:endParaRPr b="1" i="0" sz="13300" u="none" cap="none" strike="noStrike">
              <a:solidFill>
                <a:srgbClr val="FFFFFF"/>
              </a:solidFill>
              <a:latin typeface="Arial"/>
              <a:ea typeface="Arial"/>
              <a:cs typeface="Arial"/>
              <a:sym typeface="Arial"/>
            </a:endParaRPr>
          </a:p>
        </p:txBody>
      </p:sp>
      <p:grpSp>
        <p:nvGrpSpPr>
          <p:cNvPr id="606" name="Google Shape;606;p43"/>
          <p:cNvGrpSpPr/>
          <p:nvPr/>
        </p:nvGrpSpPr>
        <p:grpSpPr>
          <a:xfrm>
            <a:off x="-17925" y="6726003"/>
            <a:ext cx="12209925" cy="131997"/>
            <a:chOff x="0" y="0"/>
            <a:chExt cx="9157673" cy="99000"/>
          </a:xfrm>
        </p:grpSpPr>
        <p:sp>
          <p:nvSpPr>
            <p:cNvPr id="607" name="Google Shape;607;p43"/>
            <p:cNvSpPr/>
            <p:nvPr/>
          </p:nvSpPr>
          <p:spPr>
            <a:xfrm>
              <a:off x="0" y="0"/>
              <a:ext cx="1186200" cy="99000"/>
            </a:xfrm>
            <a:prstGeom prst="rect">
              <a:avLst/>
            </a:prstGeom>
            <a:solidFill>
              <a:srgbClr val="EF6B1A"/>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8" name="Google Shape;608;p43"/>
            <p:cNvSpPr/>
            <p:nvPr/>
          </p:nvSpPr>
          <p:spPr>
            <a:xfrm>
              <a:off x="1186245" y="0"/>
              <a:ext cx="1138800" cy="99000"/>
            </a:xfrm>
            <a:prstGeom prst="rect">
              <a:avLst/>
            </a:prstGeom>
            <a:solidFill>
              <a:srgbClr val="AB371D"/>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9" name="Google Shape;609;p43"/>
            <p:cNvSpPr/>
            <p:nvPr/>
          </p:nvSpPr>
          <p:spPr>
            <a:xfrm>
              <a:off x="2325016" y="0"/>
              <a:ext cx="1138800" cy="99000"/>
            </a:xfrm>
            <a:prstGeom prst="rect">
              <a:avLst/>
            </a:prstGeom>
            <a:solidFill>
              <a:srgbClr val="94C84B"/>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0" name="Google Shape;610;p43"/>
            <p:cNvSpPr/>
            <p:nvPr/>
          </p:nvSpPr>
          <p:spPr>
            <a:xfrm>
              <a:off x="3463788" y="0"/>
              <a:ext cx="1138800" cy="99000"/>
            </a:xfrm>
            <a:prstGeom prst="rect">
              <a:avLst/>
            </a:prstGeom>
            <a:solidFill>
              <a:srgbClr val="537D2F"/>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1" name="Google Shape;611;p43"/>
            <p:cNvSpPr/>
            <p:nvPr/>
          </p:nvSpPr>
          <p:spPr>
            <a:xfrm>
              <a:off x="4602559" y="0"/>
              <a:ext cx="1138800" cy="99000"/>
            </a:xfrm>
            <a:prstGeom prst="rect">
              <a:avLst/>
            </a:prstGeom>
            <a:solidFill>
              <a:srgbClr val="675B54"/>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2" name="Google Shape;612;p43"/>
            <p:cNvSpPr/>
            <p:nvPr/>
          </p:nvSpPr>
          <p:spPr>
            <a:xfrm>
              <a:off x="5741330" y="0"/>
              <a:ext cx="1138800" cy="99000"/>
            </a:xfrm>
            <a:prstGeom prst="rect">
              <a:avLst/>
            </a:prstGeom>
            <a:solidFill>
              <a:srgbClr val="0097C4"/>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3" name="Google Shape;613;p43"/>
            <p:cNvSpPr/>
            <p:nvPr/>
          </p:nvSpPr>
          <p:spPr>
            <a:xfrm>
              <a:off x="6880102" y="0"/>
              <a:ext cx="1138800" cy="99000"/>
            </a:xfrm>
            <a:prstGeom prst="rect">
              <a:avLst/>
            </a:prstGeom>
            <a:solidFill>
              <a:srgbClr val="C2B6AC"/>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4" name="Google Shape;614;p43"/>
            <p:cNvSpPr/>
            <p:nvPr/>
          </p:nvSpPr>
          <p:spPr>
            <a:xfrm>
              <a:off x="8018873" y="0"/>
              <a:ext cx="1138800" cy="99000"/>
            </a:xfrm>
            <a:prstGeom prst="rect">
              <a:avLst/>
            </a:prstGeom>
            <a:solidFill>
              <a:srgbClr val="537D2F"/>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descr="A picture containing drawing&#10;&#10;Description automatically generated" id="615" name="Google Shape;615;p43"/>
          <p:cNvPicPr preferRelativeResize="0"/>
          <p:nvPr/>
        </p:nvPicPr>
        <p:blipFill rotWithShape="1">
          <a:blip r:embed="rId3">
            <a:alphaModFix/>
          </a:blip>
          <a:srcRect b="0" l="0" r="0" t="0"/>
          <a:stretch/>
        </p:blipFill>
        <p:spPr>
          <a:xfrm>
            <a:off x="3942097" y="1586585"/>
            <a:ext cx="4132055" cy="3429606"/>
          </a:xfrm>
          <a:prstGeom prst="rect">
            <a:avLst/>
          </a:prstGeom>
          <a:noFill/>
          <a:ln>
            <a:noFill/>
          </a:ln>
        </p:spPr>
      </p:pic>
      <p:sp>
        <p:nvSpPr>
          <p:cNvPr id="616" name="Google Shape;616;p43"/>
          <p:cNvSpPr txBox="1"/>
          <p:nvPr/>
        </p:nvSpPr>
        <p:spPr>
          <a:xfrm>
            <a:off x="22667" y="5222916"/>
            <a:ext cx="12192000" cy="766955"/>
          </a:xfrm>
          <a:prstGeom prst="rect">
            <a:avLst/>
          </a:prstGeom>
          <a:noFill/>
          <a:ln>
            <a:noFill/>
          </a:ln>
        </p:spPr>
        <p:txBody>
          <a:bodyPr anchorCtr="0" anchor="t" bIns="121875" lIns="121875" spcFirstLastPara="1" rIns="121875" wrap="square" tIns="121875">
            <a:noAutofit/>
          </a:bodyPr>
          <a:lstStyle/>
          <a:p>
            <a:pPr indent="-457200" lvl="0" marL="457200" marR="0" rtl="0" algn="ctr">
              <a:lnSpc>
                <a:spcPct val="100000"/>
              </a:lnSpc>
              <a:spcBef>
                <a:spcPts val="0"/>
              </a:spcBef>
              <a:spcAft>
                <a:spcPts val="0"/>
              </a:spcAft>
              <a:buClr>
                <a:srgbClr val="0097C4"/>
              </a:buClr>
              <a:buSzPts val="2667"/>
              <a:buFont typeface="Arial"/>
              <a:buNone/>
            </a:pPr>
            <a:r>
              <a:rPr b="0" i="0" lang="en-US" sz="2667" u="none" cap="none" strike="noStrike">
                <a:solidFill>
                  <a:srgbClr val="0097C4"/>
                </a:solidFill>
                <a:latin typeface="Arial"/>
                <a:ea typeface="Arial"/>
                <a:cs typeface="Arial"/>
                <a:sym typeface="Arial"/>
              </a:rPr>
              <a:t>Light Treatment</a:t>
            </a:r>
            <a:endParaRPr b="0" i="0" sz="2667" u="none" cap="none" strike="noStrike">
              <a:solidFill>
                <a:srgbClr val="0097C4"/>
              </a:solidFill>
              <a:latin typeface="Microsoft JhengHei"/>
              <a:ea typeface="Microsoft JhengHei"/>
              <a:cs typeface="Microsoft JhengHei"/>
              <a:sym typeface="Microsoft JhengHei"/>
            </a:endParaRPr>
          </a:p>
        </p:txBody>
      </p:sp>
      <p:pic>
        <p:nvPicPr>
          <p:cNvPr descr="image that says &quot;logo&quot;" id="617" name="Google Shape;617;p43"/>
          <p:cNvPicPr preferRelativeResize="0"/>
          <p:nvPr/>
        </p:nvPicPr>
        <p:blipFill>
          <a:blip r:embed="rId4">
            <a:alphaModFix/>
          </a:blip>
          <a:stretch>
            <a:fillRect/>
          </a:stretch>
        </p:blipFill>
        <p:spPr>
          <a:xfrm>
            <a:off x="3905240" y="511190"/>
            <a:ext cx="4381500" cy="4381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44"/>
          <p:cNvSpPr txBox="1"/>
          <p:nvPr>
            <p:ph type="title"/>
          </p:nvPr>
        </p:nvSpPr>
        <p:spPr>
          <a:xfrm>
            <a:off x="993648" y="6357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US">
                <a:latin typeface="Arial"/>
                <a:ea typeface="Arial"/>
                <a:cs typeface="Arial"/>
                <a:sym typeface="Arial"/>
              </a:rPr>
              <a:t>Light therapy</a:t>
            </a:r>
            <a:endParaRPr/>
          </a:p>
        </p:txBody>
      </p:sp>
      <p:sp>
        <p:nvSpPr>
          <p:cNvPr id="624" name="Google Shape;624;p44"/>
          <p:cNvSpPr txBox="1"/>
          <p:nvPr>
            <p:ph idx="1" type="body"/>
          </p:nvPr>
        </p:nvSpPr>
        <p:spPr>
          <a:xfrm>
            <a:off x="838200" y="1871050"/>
            <a:ext cx="5181600" cy="4351200"/>
          </a:xfrm>
          <a:prstGeom prst="rect">
            <a:avLst/>
          </a:prstGeom>
          <a:noFill/>
          <a:ln>
            <a:noFill/>
          </a:ln>
        </p:spPr>
        <p:txBody>
          <a:bodyPr anchorCtr="0" anchor="t" bIns="45700" lIns="91425" spcFirstLastPara="1" rIns="91425" wrap="square" tIns="45700">
            <a:normAutofit lnSpcReduction="10000"/>
          </a:bodyPr>
          <a:lstStyle/>
          <a:p>
            <a:pPr indent="-228600" lvl="1" marL="685800" rtl="0" algn="l">
              <a:lnSpc>
                <a:spcPct val="90000"/>
              </a:lnSpc>
              <a:spcBef>
                <a:spcPts val="0"/>
              </a:spcBef>
              <a:spcAft>
                <a:spcPts val="0"/>
              </a:spcAft>
              <a:buSzPts val="2800"/>
              <a:buChar char="▪"/>
            </a:pPr>
            <a:r>
              <a:rPr b="1" lang="en-US" sz="3000">
                <a:latin typeface="Arial"/>
                <a:ea typeface="Arial"/>
                <a:cs typeface="Arial"/>
                <a:sym typeface="Arial"/>
              </a:rPr>
              <a:t>Low Level Red Light: </a:t>
            </a:r>
            <a:r>
              <a:rPr b="1" lang="en-US">
                <a:latin typeface="Arial"/>
                <a:ea typeface="Arial"/>
                <a:cs typeface="Arial"/>
                <a:sym typeface="Arial"/>
              </a:rPr>
              <a:t>1031 myopic children age 6-16. Repeated low level red light significantly reduced axial length.</a:t>
            </a:r>
            <a:endParaRPr/>
          </a:p>
          <a:p>
            <a:pPr indent="-50800" lvl="1" marL="685800" rtl="0" algn="l">
              <a:lnSpc>
                <a:spcPct val="90000"/>
              </a:lnSpc>
              <a:spcBef>
                <a:spcPts val="0"/>
              </a:spcBef>
              <a:spcAft>
                <a:spcPts val="0"/>
              </a:spcAft>
              <a:buSzPts val="2800"/>
              <a:buNone/>
            </a:pPr>
            <a:r>
              <a:t/>
            </a:r>
            <a:endParaRPr b="1">
              <a:latin typeface="Arial"/>
              <a:ea typeface="Arial"/>
              <a:cs typeface="Arial"/>
              <a:sym typeface="Arial"/>
            </a:endParaRPr>
          </a:p>
          <a:p>
            <a:pPr indent="-228600" lvl="1" marL="685800" rtl="0" algn="l">
              <a:lnSpc>
                <a:spcPct val="90000"/>
              </a:lnSpc>
              <a:spcBef>
                <a:spcPts val="0"/>
              </a:spcBef>
              <a:spcAft>
                <a:spcPts val="0"/>
              </a:spcAft>
              <a:buSzPts val="2800"/>
              <a:buChar char="▪"/>
            </a:pPr>
            <a:r>
              <a:rPr b="1" lang="en-US">
                <a:latin typeface="Arial"/>
                <a:ea typeface="Arial"/>
                <a:cs typeface="Arial"/>
                <a:sym typeface="Arial"/>
              </a:rPr>
              <a:t>Violet light: Compared children wearing UV block CLs vs transmissible and transmissible CLs suppressed myopia the most. 1 year later 0.014mm vs 0.19mm in UV blocking vs transmissible</a:t>
            </a:r>
            <a:endParaRPr>
              <a:latin typeface="Arial"/>
              <a:ea typeface="Arial"/>
              <a:cs typeface="Arial"/>
              <a:sym typeface="Arial"/>
            </a:endParaRPr>
          </a:p>
          <a:p>
            <a:pPr indent="-76200" lvl="0" marL="228600" rtl="0" algn="l">
              <a:lnSpc>
                <a:spcPct val="90000"/>
              </a:lnSpc>
              <a:spcBef>
                <a:spcPts val="1000"/>
              </a:spcBef>
              <a:spcAft>
                <a:spcPts val="0"/>
              </a:spcAft>
              <a:buSzPts val="2400"/>
              <a:buNone/>
            </a:pPr>
            <a:r>
              <a:t/>
            </a:r>
            <a:endParaRPr/>
          </a:p>
        </p:txBody>
      </p:sp>
      <p:sp>
        <p:nvSpPr>
          <p:cNvPr id="625" name="Google Shape;625;p44"/>
          <p:cNvSpPr txBox="1"/>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p>
            <a:pPr indent="0" lvl="0" marL="914400" marR="0" rtl="0" algn="l">
              <a:lnSpc>
                <a:spcPct val="90000"/>
              </a:lnSpc>
              <a:spcBef>
                <a:spcPts val="500"/>
              </a:spcBef>
              <a:spcAft>
                <a:spcPts val="0"/>
              </a:spcAft>
              <a:buNone/>
            </a:pPr>
            <a:r>
              <a:t/>
            </a:r>
            <a:endParaRPr b="0" i="0" sz="1400" u="none" cap="none" strike="noStrike">
              <a:solidFill>
                <a:srgbClr val="000000"/>
              </a:solidFill>
              <a:latin typeface="Arial"/>
              <a:ea typeface="Arial"/>
              <a:cs typeface="Arial"/>
              <a:sym typeface="Arial"/>
            </a:endParaRPr>
          </a:p>
          <a:p>
            <a:pPr indent="-190500" lvl="1" marL="685800" marR="0" rtl="0" algn="l">
              <a:lnSpc>
                <a:spcPct val="90000"/>
              </a:lnSpc>
              <a:spcBef>
                <a:spcPts val="500"/>
              </a:spcBef>
              <a:spcAft>
                <a:spcPts val="0"/>
              </a:spcAft>
              <a:buClr>
                <a:srgbClr val="000000"/>
              </a:buClr>
              <a:buSzPts val="1800"/>
              <a:buFont typeface="Arial"/>
              <a:buChar char="▪"/>
            </a:pPr>
            <a:r>
              <a:rPr b="0" i="0" lang="en-US" sz="1400" u="none" cap="none" strike="noStrike">
                <a:solidFill>
                  <a:srgbClr val="000000"/>
                </a:solidFill>
                <a:latin typeface="Arial"/>
                <a:ea typeface="Arial"/>
                <a:cs typeface="Arial"/>
                <a:sym typeface="Arial"/>
              </a:rPr>
              <a:t>78% OK patient stay</a:t>
            </a:r>
            <a:endParaRPr/>
          </a:p>
          <a:p>
            <a:pPr indent="-190500" lvl="1" marL="685800" marR="0" rtl="0" algn="l">
              <a:lnSpc>
                <a:spcPct val="90000"/>
              </a:lnSpc>
              <a:spcBef>
                <a:spcPts val="500"/>
              </a:spcBef>
              <a:spcAft>
                <a:spcPts val="0"/>
              </a:spcAft>
              <a:buClr>
                <a:srgbClr val="000000"/>
              </a:buClr>
              <a:buSzPts val="1800"/>
              <a:buFont typeface="Arial"/>
              <a:buChar char="▪"/>
            </a:pPr>
            <a:r>
              <a:rPr b="0" i="0" lang="en-US" sz="1400" u="none" cap="none" strike="noStrike">
                <a:solidFill>
                  <a:srgbClr val="000000"/>
                </a:solidFill>
                <a:latin typeface="Arial"/>
                <a:ea typeface="Arial"/>
                <a:cs typeface="Arial"/>
                <a:sym typeface="Arial"/>
              </a:rPr>
              <a:t>68% Soft MF</a:t>
            </a:r>
            <a:endParaRPr/>
          </a:p>
          <a:p>
            <a:pPr indent="-190500" lvl="1" marL="685800" marR="0" rtl="0" algn="l">
              <a:lnSpc>
                <a:spcPct val="90000"/>
              </a:lnSpc>
              <a:spcBef>
                <a:spcPts val="500"/>
              </a:spcBef>
              <a:spcAft>
                <a:spcPts val="0"/>
              </a:spcAft>
              <a:buClr>
                <a:srgbClr val="000000"/>
              </a:buClr>
              <a:buSzPts val="1800"/>
              <a:buFont typeface="Arial"/>
              <a:buChar char="▪"/>
            </a:pPr>
            <a:r>
              <a:rPr b="0" i="0" lang="en-US" sz="1400" u="none" cap="none" strike="noStrike">
                <a:solidFill>
                  <a:srgbClr val="000000"/>
                </a:solidFill>
                <a:latin typeface="Arial"/>
                <a:ea typeface="Arial"/>
                <a:cs typeface="Arial"/>
                <a:sym typeface="Arial"/>
              </a:rPr>
              <a:t>22% Atropine </a:t>
            </a:r>
            <a:endParaRPr/>
          </a:p>
        </p:txBody>
      </p:sp>
      <p:pic>
        <p:nvPicPr>
          <p:cNvPr descr="Free Tree With Brunch and Green Leaves during Sunset Stock Photo" id="626" name="Google Shape;626;p44"/>
          <p:cNvPicPr preferRelativeResize="0"/>
          <p:nvPr/>
        </p:nvPicPr>
        <p:blipFill rotWithShape="1">
          <a:blip r:embed="rId3">
            <a:alphaModFix/>
          </a:blip>
          <a:srcRect b="0" l="0" r="0" t="0"/>
          <a:stretch/>
        </p:blipFill>
        <p:spPr>
          <a:xfrm>
            <a:off x="6591300" y="179261"/>
            <a:ext cx="4762500" cy="63531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45"/>
          <p:cNvSpPr txBox="1"/>
          <p:nvPr>
            <p:ph idx="4294967295" type="title"/>
          </p:nvPr>
        </p:nvSpPr>
        <p:spPr>
          <a:xfrm>
            <a:off x="0" y="1635084"/>
            <a:ext cx="12192000" cy="2465100"/>
          </a:xfrm>
          <a:prstGeom prst="rect">
            <a:avLst/>
          </a:prstGeom>
          <a:noFill/>
          <a:ln>
            <a:noFill/>
          </a:ln>
        </p:spPr>
        <p:txBody>
          <a:bodyPr anchorCtr="0" anchor="t" bIns="121875" lIns="121875" spcFirstLastPara="1" rIns="121875" wrap="square" tIns="121875">
            <a:normAutofit/>
          </a:bodyPr>
          <a:lstStyle/>
          <a:p>
            <a:pPr indent="-609600" lvl="0" marL="609600" rtl="0" algn="ctr">
              <a:lnSpc>
                <a:spcPct val="100000"/>
              </a:lnSpc>
              <a:spcBef>
                <a:spcPts val="0"/>
              </a:spcBef>
              <a:spcAft>
                <a:spcPts val="0"/>
              </a:spcAft>
              <a:buClr>
                <a:srgbClr val="FFFFFF"/>
              </a:buClr>
              <a:buSzPts val="13300"/>
              <a:buFont typeface="Verdana"/>
              <a:buNone/>
            </a:pPr>
            <a:r>
              <a:rPr b="1" i="0" lang="en-US" sz="13300" u="none" cap="none" strike="noStrike">
                <a:solidFill>
                  <a:srgbClr val="FFFFFF"/>
                </a:solidFill>
                <a:latin typeface="Arial"/>
                <a:ea typeface="Arial"/>
                <a:cs typeface="Arial"/>
                <a:sym typeface="Arial"/>
              </a:rPr>
              <a:t>Questions</a:t>
            </a:r>
            <a:endParaRPr b="1" i="0" sz="13300" u="none" cap="none" strike="noStrike">
              <a:solidFill>
                <a:srgbClr val="FFFFFF"/>
              </a:solidFill>
              <a:latin typeface="Arial"/>
              <a:ea typeface="Arial"/>
              <a:cs typeface="Arial"/>
              <a:sym typeface="Arial"/>
            </a:endParaRPr>
          </a:p>
        </p:txBody>
      </p:sp>
      <p:sp>
        <p:nvSpPr>
          <p:cNvPr id="632" name="Google Shape;632;p45"/>
          <p:cNvSpPr/>
          <p:nvPr/>
        </p:nvSpPr>
        <p:spPr>
          <a:xfrm>
            <a:off x="-31952" y="0"/>
            <a:ext cx="12312000" cy="3979200"/>
          </a:xfrm>
          <a:prstGeom prst="rect">
            <a:avLst/>
          </a:prstGeom>
          <a:solidFill>
            <a:srgbClr val="94C84B"/>
          </a:solidFill>
          <a:ln>
            <a:noFill/>
          </a:ln>
        </p:spPr>
        <p:txBody>
          <a:bodyPr anchorCtr="0" anchor="ctr" bIns="60925" lIns="60925" spcFirstLastPara="1" rIns="60925"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633" name="Google Shape;633;p45"/>
          <p:cNvGrpSpPr/>
          <p:nvPr/>
        </p:nvGrpSpPr>
        <p:grpSpPr>
          <a:xfrm>
            <a:off x="-3" y="3979333"/>
            <a:ext cx="12209925" cy="131997"/>
            <a:chOff x="0" y="0"/>
            <a:chExt cx="9157673" cy="99000"/>
          </a:xfrm>
        </p:grpSpPr>
        <p:sp>
          <p:nvSpPr>
            <p:cNvPr id="634" name="Google Shape;634;p45"/>
            <p:cNvSpPr/>
            <p:nvPr/>
          </p:nvSpPr>
          <p:spPr>
            <a:xfrm>
              <a:off x="0" y="0"/>
              <a:ext cx="1186200" cy="99000"/>
            </a:xfrm>
            <a:prstGeom prst="rect">
              <a:avLst/>
            </a:prstGeom>
            <a:solidFill>
              <a:srgbClr val="EF6B1A"/>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5" name="Google Shape;635;p45"/>
            <p:cNvSpPr/>
            <p:nvPr/>
          </p:nvSpPr>
          <p:spPr>
            <a:xfrm>
              <a:off x="1186245" y="0"/>
              <a:ext cx="1138800" cy="99000"/>
            </a:xfrm>
            <a:prstGeom prst="rect">
              <a:avLst/>
            </a:prstGeom>
            <a:solidFill>
              <a:srgbClr val="AB371D"/>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6" name="Google Shape;636;p45"/>
            <p:cNvSpPr/>
            <p:nvPr/>
          </p:nvSpPr>
          <p:spPr>
            <a:xfrm>
              <a:off x="2325016" y="0"/>
              <a:ext cx="1138800" cy="99000"/>
            </a:xfrm>
            <a:prstGeom prst="rect">
              <a:avLst/>
            </a:prstGeom>
            <a:solidFill>
              <a:srgbClr val="94C84B"/>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7" name="Google Shape;637;p45"/>
            <p:cNvSpPr/>
            <p:nvPr/>
          </p:nvSpPr>
          <p:spPr>
            <a:xfrm>
              <a:off x="3463788" y="0"/>
              <a:ext cx="1138800" cy="99000"/>
            </a:xfrm>
            <a:prstGeom prst="rect">
              <a:avLst/>
            </a:prstGeom>
            <a:solidFill>
              <a:srgbClr val="537D2F"/>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8" name="Google Shape;638;p45"/>
            <p:cNvSpPr/>
            <p:nvPr/>
          </p:nvSpPr>
          <p:spPr>
            <a:xfrm>
              <a:off x="4602559" y="0"/>
              <a:ext cx="1138800" cy="99000"/>
            </a:xfrm>
            <a:prstGeom prst="rect">
              <a:avLst/>
            </a:prstGeom>
            <a:solidFill>
              <a:srgbClr val="675B54"/>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9" name="Google Shape;639;p45"/>
            <p:cNvSpPr/>
            <p:nvPr/>
          </p:nvSpPr>
          <p:spPr>
            <a:xfrm>
              <a:off x="5741330" y="0"/>
              <a:ext cx="1138800" cy="99000"/>
            </a:xfrm>
            <a:prstGeom prst="rect">
              <a:avLst/>
            </a:prstGeom>
            <a:solidFill>
              <a:srgbClr val="0097C4"/>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0" name="Google Shape;640;p45"/>
            <p:cNvSpPr/>
            <p:nvPr/>
          </p:nvSpPr>
          <p:spPr>
            <a:xfrm>
              <a:off x="6880102" y="0"/>
              <a:ext cx="1138800" cy="99000"/>
            </a:xfrm>
            <a:prstGeom prst="rect">
              <a:avLst/>
            </a:prstGeom>
            <a:solidFill>
              <a:srgbClr val="C2B6AC"/>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1" name="Google Shape;641;p45"/>
            <p:cNvSpPr/>
            <p:nvPr/>
          </p:nvSpPr>
          <p:spPr>
            <a:xfrm>
              <a:off x="8018873" y="0"/>
              <a:ext cx="1138800" cy="99000"/>
            </a:xfrm>
            <a:prstGeom prst="rect">
              <a:avLst/>
            </a:prstGeom>
            <a:solidFill>
              <a:srgbClr val="537D2F"/>
            </a:solidFill>
            <a:ln>
              <a:noFill/>
            </a:ln>
          </p:spPr>
          <p:txBody>
            <a:bodyPr anchorCtr="0" anchor="ctr"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642" name="Google Shape;642;p45"/>
          <p:cNvSpPr txBox="1"/>
          <p:nvPr/>
        </p:nvSpPr>
        <p:spPr>
          <a:xfrm>
            <a:off x="-2152415" y="4381815"/>
            <a:ext cx="12192000" cy="2465100"/>
          </a:xfrm>
          <a:prstGeom prst="rect">
            <a:avLst/>
          </a:prstGeom>
          <a:noFill/>
          <a:ln>
            <a:noFill/>
          </a:ln>
        </p:spPr>
        <p:txBody>
          <a:bodyPr anchorCtr="0" anchor="t" bIns="121875" lIns="121875" spcFirstLastPara="1" rIns="121875" wrap="square" tIns="121875">
            <a:noAutofit/>
          </a:bodyPr>
          <a:lstStyle/>
          <a:p>
            <a:pPr indent="-609600" lvl="0" marL="609600" marR="0" rtl="0" algn="ctr">
              <a:lnSpc>
                <a:spcPct val="100000"/>
              </a:lnSpc>
              <a:spcBef>
                <a:spcPts val="0"/>
              </a:spcBef>
              <a:spcAft>
                <a:spcPts val="0"/>
              </a:spcAft>
              <a:buClr>
                <a:srgbClr val="A5A5A5"/>
              </a:buClr>
              <a:buSzPts val="6400"/>
              <a:buFont typeface="Arial"/>
              <a:buNone/>
            </a:pPr>
            <a:r>
              <a:rPr b="1" i="0" lang="en-US" sz="6400" u="none" cap="none" strike="noStrike">
                <a:solidFill>
                  <a:srgbClr val="A5A5A5"/>
                </a:solidFill>
                <a:latin typeface="Arial"/>
                <a:ea typeface="Arial"/>
                <a:cs typeface="Arial"/>
                <a:sym typeface="Arial"/>
              </a:rPr>
              <a:t>Questions?</a:t>
            </a:r>
            <a:endParaRPr b="0" i="0" sz="1900" u="none" cap="none" strike="noStrike">
              <a:solidFill>
                <a:srgbClr val="000000"/>
              </a:solidFill>
              <a:latin typeface="Arial"/>
              <a:ea typeface="Arial"/>
              <a:cs typeface="Arial"/>
              <a:sym typeface="Arial"/>
            </a:endParaRPr>
          </a:p>
        </p:txBody>
      </p:sp>
      <p:pic>
        <p:nvPicPr>
          <p:cNvPr id="643" name="Google Shape;643;p45"/>
          <p:cNvPicPr preferRelativeResize="0"/>
          <p:nvPr/>
        </p:nvPicPr>
        <p:blipFill rotWithShape="1">
          <a:blip r:embed="rId3">
            <a:alphaModFix/>
          </a:blip>
          <a:srcRect b="0" l="0" r="0" t="0"/>
          <a:stretch/>
        </p:blipFill>
        <p:spPr>
          <a:xfrm>
            <a:off x="8925873" y="4263700"/>
            <a:ext cx="2543311" cy="2130544"/>
          </a:xfrm>
          <a:prstGeom prst="rect">
            <a:avLst/>
          </a:prstGeom>
          <a:noFill/>
          <a:ln>
            <a:noFill/>
          </a:ln>
        </p:spPr>
      </p:pic>
      <p:sp>
        <p:nvSpPr>
          <p:cNvPr id="644" name="Google Shape;644;p45"/>
          <p:cNvSpPr txBox="1"/>
          <p:nvPr/>
        </p:nvSpPr>
        <p:spPr>
          <a:xfrm>
            <a:off x="8431575" y="6208400"/>
            <a:ext cx="3531900" cy="766800"/>
          </a:xfrm>
          <a:prstGeom prst="rect">
            <a:avLst/>
          </a:prstGeom>
          <a:noFill/>
          <a:ln>
            <a:noFill/>
          </a:ln>
        </p:spPr>
        <p:txBody>
          <a:bodyPr anchorCtr="0" anchor="t" bIns="121875" lIns="121875" spcFirstLastPara="1" rIns="121875" wrap="square" tIns="121875">
            <a:normAutofit/>
          </a:bodyPr>
          <a:lstStyle/>
          <a:p>
            <a:pPr indent="-609600" lvl="0" marL="609600" marR="0" rtl="0" algn="ctr">
              <a:lnSpc>
                <a:spcPct val="100000"/>
              </a:lnSpc>
              <a:spcBef>
                <a:spcPts val="0"/>
              </a:spcBef>
              <a:spcAft>
                <a:spcPts val="0"/>
              </a:spcAft>
              <a:buClr>
                <a:srgbClr val="77B800"/>
              </a:buClr>
              <a:buSzPts val="1500"/>
              <a:buFont typeface="Arial"/>
              <a:buNone/>
            </a:pPr>
            <a:r>
              <a:rPr b="0" i="0" lang="en-US" sz="1500" u="none" cap="none" strike="noStrike">
                <a:solidFill>
                  <a:srgbClr val="77B800"/>
                </a:solidFill>
                <a:latin typeface="Arial"/>
                <a:ea typeface="Arial"/>
                <a:cs typeface="Arial"/>
                <a:sym typeface="Arial"/>
              </a:rPr>
              <a:t>We think big for little eyes.</a:t>
            </a:r>
            <a:endParaRPr b="0" i="0" sz="1900" u="none" cap="none" strike="noStrike">
              <a:solidFill>
                <a:srgbClr val="000000"/>
              </a:solidFill>
              <a:latin typeface="Arial"/>
              <a:ea typeface="Arial"/>
              <a:cs typeface="Arial"/>
              <a:sym typeface="Arial"/>
            </a:endParaRPr>
          </a:p>
        </p:txBody>
      </p:sp>
      <p:sp>
        <p:nvSpPr>
          <p:cNvPr id="645" name="Google Shape;645;p45"/>
          <p:cNvSpPr txBox="1"/>
          <p:nvPr/>
        </p:nvSpPr>
        <p:spPr>
          <a:xfrm>
            <a:off x="1629063" y="5406536"/>
            <a:ext cx="4655100" cy="1166400"/>
          </a:xfrm>
          <a:prstGeom prst="rect">
            <a:avLst/>
          </a:prstGeom>
          <a:noFill/>
          <a:ln>
            <a:noFill/>
          </a:ln>
        </p:spPr>
        <p:txBody>
          <a:bodyPr anchorCtr="0" anchor="t" bIns="121875" lIns="121875" spcFirstLastPara="1" rIns="121875" wrap="square" tIns="121875">
            <a:normAutofit/>
          </a:bodyPr>
          <a:lstStyle/>
          <a:p>
            <a:pPr indent="-609600" lvl="0" marL="609600" marR="0" rtl="0" algn="ctr">
              <a:lnSpc>
                <a:spcPct val="100000"/>
              </a:lnSpc>
              <a:spcBef>
                <a:spcPts val="0"/>
              </a:spcBef>
              <a:spcAft>
                <a:spcPts val="0"/>
              </a:spcAft>
              <a:buClr>
                <a:srgbClr val="77B800"/>
              </a:buClr>
              <a:buSzPts val="3200"/>
              <a:buFont typeface="Arial"/>
              <a:buNone/>
            </a:pPr>
            <a:r>
              <a:t/>
            </a:r>
            <a:endParaRPr b="0" i="0" sz="2100" u="none" cap="none" strike="noStrike">
              <a:solidFill>
                <a:srgbClr val="77B800"/>
              </a:solidFill>
              <a:latin typeface="Arial"/>
              <a:ea typeface="Arial"/>
              <a:cs typeface="Arial"/>
              <a:sym typeface="Arial"/>
            </a:endParaRPr>
          </a:p>
          <a:p>
            <a:pPr indent="-609600" lvl="0" marL="609600" marR="0" rtl="0" algn="ctr">
              <a:lnSpc>
                <a:spcPct val="100000"/>
              </a:lnSpc>
              <a:spcBef>
                <a:spcPts val="0"/>
              </a:spcBef>
              <a:spcAft>
                <a:spcPts val="0"/>
              </a:spcAft>
              <a:buClr>
                <a:srgbClr val="94C84B"/>
              </a:buClr>
              <a:buSzPts val="1600"/>
              <a:buFont typeface="Verdana"/>
              <a:buNone/>
            </a:pPr>
            <a:r>
              <a:t/>
            </a:r>
            <a:endParaRPr b="0" i="0" sz="1600" u="none" cap="none" strike="noStrike">
              <a:solidFill>
                <a:srgbClr val="77B800"/>
              </a:solidFill>
              <a:latin typeface="Arial"/>
              <a:ea typeface="Arial"/>
              <a:cs typeface="Arial"/>
              <a:sym typeface="Arial"/>
            </a:endParaRPr>
          </a:p>
          <a:p>
            <a:pPr indent="0" lvl="0" marL="0" marR="0" rtl="0" algn="l">
              <a:lnSpc>
                <a:spcPct val="100000"/>
              </a:lnSpc>
              <a:spcBef>
                <a:spcPts val="0"/>
              </a:spcBef>
              <a:spcAft>
                <a:spcPts val="0"/>
              </a:spcAft>
              <a:buClr>
                <a:srgbClr val="77B800"/>
              </a:buClr>
              <a:buSzPts val="1600"/>
              <a:buFont typeface="Arial"/>
              <a:buNone/>
            </a:pPr>
            <a:r>
              <a:t/>
            </a:r>
            <a:endParaRPr b="0" i="0" sz="2100" u="none" cap="none" strike="noStrike">
              <a:solidFill>
                <a:srgbClr val="77B800"/>
              </a:solidFill>
              <a:latin typeface="Arial"/>
              <a:ea typeface="Arial"/>
              <a:cs typeface="Arial"/>
              <a:sym typeface="Arial"/>
            </a:endParaRPr>
          </a:p>
        </p:txBody>
      </p:sp>
      <p:pic>
        <p:nvPicPr>
          <p:cNvPr descr="image that says &quot;logo&quot;" id="646" name="Google Shape;646;p45"/>
          <p:cNvPicPr preferRelativeResize="0"/>
          <p:nvPr/>
        </p:nvPicPr>
        <p:blipFill>
          <a:blip r:embed="rId4">
            <a:alphaModFix/>
          </a:blip>
          <a:stretch>
            <a:fillRect/>
          </a:stretch>
        </p:blipFill>
        <p:spPr>
          <a:xfrm>
            <a:off x="9072220" y="3979320"/>
            <a:ext cx="2250599" cy="22505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5"/>
          <p:cNvSpPr txBox="1"/>
          <p:nvPr/>
        </p:nvSpPr>
        <p:spPr>
          <a:xfrm>
            <a:off x="6704533" y="4726567"/>
            <a:ext cx="5054400" cy="1023200"/>
          </a:xfrm>
          <a:prstGeom prst="rect">
            <a:avLst/>
          </a:prstGeom>
          <a:noFill/>
          <a:ln>
            <a:noFill/>
          </a:ln>
        </p:spPr>
        <p:txBody>
          <a:bodyPr anchorCtr="0" anchor="t" bIns="121900" lIns="121900" spcFirstLastPara="1" rIns="121900" wrap="square" tIns="121900">
            <a:noAutofit/>
          </a:bodyPr>
          <a:lstStyle/>
          <a:p>
            <a:pPr indent="0" lvl="0" marL="0" marR="0" rtl="0" algn="l">
              <a:lnSpc>
                <a:spcPct val="130000"/>
              </a:lnSpc>
              <a:spcBef>
                <a:spcPts val="667"/>
              </a:spcBef>
              <a:spcAft>
                <a:spcPts val="0"/>
              </a:spcAft>
              <a:buNone/>
            </a:pPr>
            <a:r>
              <a:rPr b="1" i="0" lang="en-US" sz="800" u="none" cap="none" strike="noStrike">
                <a:solidFill>
                  <a:srgbClr val="333333"/>
                </a:solidFill>
                <a:latin typeface="Arial"/>
                <a:ea typeface="Arial"/>
                <a:cs typeface="Arial"/>
                <a:sym typeface="Arial"/>
              </a:rPr>
              <a:t>Progression of Myopia in School-Aged Children After COVID-19 Home Confinement</a:t>
            </a:r>
            <a:endParaRPr b="1" i="0" sz="800" u="none" cap="none" strike="noStrike">
              <a:solidFill>
                <a:srgbClr val="333333"/>
              </a:solidFill>
              <a:latin typeface="Arial"/>
              <a:ea typeface="Arial"/>
              <a:cs typeface="Arial"/>
              <a:sym typeface="Arial"/>
            </a:endParaRPr>
          </a:p>
          <a:p>
            <a:pPr indent="0" lvl="0" marL="0" marR="0" rtl="0" algn="l">
              <a:lnSpc>
                <a:spcPct val="160000"/>
              </a:lnSpc>
              <a:spcBef>
                <a:spcPts val="1067"/>
              </a:spcBef>
              <a:spcAft>
                <a:spcPts val="0"/>
              </a:spcAft>
              <a:buNone/>
            </a:pPr>
            <a:r>
              <a:rPr b="0" i="0" lang="en-US" sz="800" u="none" cap="none" strike="noStrike">
                <a:solidFill>
                  <a:srgbClr val="444444"/>
                </a:solidFill>
                <a:uFill>
                  <a:noFill/>
                </a:uFill>
                <a:latin typeface="Arial"/>
                <a:ea typeface="Arial"/>
                <a:cs typeface="Arial"/>
                <a:sym typeface="Arial"/>
                <a:hlinkClick r:id="rId3">
                  <a:extLst>
                    <a:ext uri="{A12FA001-AC4F-418D-AE19-62706E023703}">
                      <ahyp:hlinkClr val="tx"/>
                    </a:ext>
                  </a:extLst>
                </a:hlinkClick>
              </a:rPr>
              <a:t>Jiaxing Wang, MD, PhD</a:t>
            </a:r>
            <a:r>
              <a:rPr b="0" baseline="30000" i="0" lang="en-US" sz="800" u="none" cap="none" strike="noStrike">
                <a:solidFill>
                  <a:srgbClr val="444444"/>
                </a:solidFill>
                <a:uFill>
                  <a:noFill/>
                </a:uFill>
                <a:latin typeface="Arial"/>
                <a:ea typeface="Arial"/>
                <a:cs typeface="Arial"/>
                <a:sym typeface="Arial"/>
                <a:hlinkClick r:id="rId4">
                  <a:extLst>
                    <a:ext uri="{A12FA001-AC4F-418D-AE19-62706E023703}">
                      <ahyp:hlinkClr val="tx"/>
                    </a:ext>
                  </a:extLst>
                </a:hlinkClick>
              </a:rPr>
              <a:t>1</a:t>
            </a:r>
            <a:r>
              <a:rPr b="0" i="0" lang="en-US" sz="800" u="none" cap="none" strike="noStrike">
                <a:solidFill>
                  <a:srgbClr val="333333"/>
                </a:solidFill>
                <a:latin typeface="Arial"/>
                <a:ea typeface="Arial"/>
                <a:cs typeface="Arial"/>
                <a:sym typeface="Arial"/>
              </a:rPr>
              <a:t>; </a:t>
            </a:r>
            <a:r>
              <a:rPr b="0" i="0" lang="en-US" sz="800" u="none" cap="none" strike="noStrike">
                <a:solidFill>
                  <a:srgbClr val="444444"/>
                </a:solidFill>
                <a:uFill>
                  <a:noFill/>
                </a:uFill>
                <a:latin typeface="Arial"/>
                <a:ea typeface="Arial"/>
                <a:cs typeface="Arial"/>
                <a:sym typeface="Arial"/>
                <a:hlinkClick r:id="rId5">
                  <a:extLst>
                    <a:ext uri="{A12FA001-AC4F-418D-AE19-62706E023703}">
                      <ahyp:hlinkClr val="tx"/>
                    </a:ext>
                  </a:extLst>
                </a:hlinkClick>
              </a:rPr>
              <a:t>Ying Li, MD, PhD</a:t>
            </a:r>
            <a:r>
              <a:rPr b="0" baseline="30000" i="0" lang="en-US" sz="800" u="none" cap="none" strike="noStrike">
                <a:solidFill>
                  <a:srgbClr val="444444"/>
                </a:solidFill>
                <a:uFill>
                  <a:noFill/>
                </a:uFill>
                <a:latin typeface="Arial"/>
                <a:ea typeface="Arial"/>
                <a:cs typeface="Arial"/>
                <a:sym typeface="Arial"/>
                <a:hlinkClick r:id="rId6">
                  <a:extLst>
                    <a:ext uri="{A12FA001-AC4F-418D-AE19-62706E023703}">
                      <ahyp:hlinkClr val="tx"/>
                    </a:ext>
                  </a:extLst>
                </a:hlinkClick>
              </a:rPr>
              <a:t>1</a:t>
            </a:r>
            <a:r>
              <a:rPr b="0" i="0" lang="en-US" sz="800" u="none" cap="none" strike="noStrike">
                <a:solidFill>
                  <a:srgbClr val="333333"/>
                </a:solidFill>
                <a:latin typeface="Arial"/>
                <a:ea typeface="Arial"/>
                <a:cs typeface="Arial"/>
                <a:sym typeface="Arial"/>
              </a:rPr>
              <a:t>; </a:t>
            </a:r>
            <a:r>
              <a:rPr b="0" i="0" lang="en-US" sz="800" u="none" cap="none" strike="noStrike">
                <a:solidFill>
                  <a:srgbClr val="444444"/>
                </a:solidFill>
                <a:uFill>
                  <a:noFill/>
                </a:uFill>
                <a:latin typeface="Arial"/>
                <a:ea typeface="Arial"/>
                <a:cs typeface="Arial"/>
                <a:sym typeface="Arial"/>
                <a:hlinkClick r:id="rId7">
                  <a:extLst>
                    <a:ext uri="{A12FA001-AC4F-418D-AE19-62706E023703}">
                      <ahyp:hlinkClr val="tx"/>
                    </a:ext>
                  </a:extLst>
                </a:hlinkClick>
              </a:rPr>
              <a:t>David C. Musch, PhD, MPH</a:t>
            </a:r>
            <a:r>
              <a:rPr b="0" baseline="30000" i="0" lang="en-US" sz="800" u="none" cap="none" strike="noStrike">
                <a:solidFill>
                  <a:srgbClr val="444444"/>
                </a:solidFill>
                <a:uFill>
                  <a:noFill/>
                </a:uFill>
                <a:latin typeface="Arial"/>
                <a:ea typeface="Arial"/>
                <a:cs typeface="Arial"/>
                <a:sym typeface="Arial"/>
                <a:hlinkClick r:id="rId8">
                  <a:extLst>
                    <a:ext uri="{A12FA001-AC4F-418D-AE19-62706E023703}">
                      <ahyp:hlinkClr val="tx"/>
                    </a:ext>
                  </a:extLst>
                </a:hlinkClick>
              </a:rPr>
              <a:t>2</a:t>
            </a:r>
            <a:r>
              <a:rPr b="0" i="0" lang="en-US" sz="800" u="none" cap="none" strike="noStrike">
                <a:solidFill>
                  <a:srgbClr val="333333"/>
                </a:solidFill>
                <a:latin typeface="Arial"/>
                <a:ea typeface="Arial"/>
                <a:cs typeface="Arial"/>
                <a:sym typeface="Arial"/>
              </a:rPr>
              <a:t>; </a:t>
            </a:r>
            <a:r>
              <a:rPr b="0" i="0" lang="en-US" sz="800" u="sng" cap="none" strike="noStrike">
                <a:solidFill>
                  <a:srgbClr val="444444"/>
                </a:solidFill>
                <a:latin typeface="Arial"/>
                <a:ea typeface="Arial"/>
                <a:cs typeface="Arial"/>
                <a:sym typeface="Arial"/>
              </a:rPr>
              <a:t>et al</a:t>
            </a:r>
            <a:endParaRPr b="0" i="0" sz="800" u="sng" cap="none" strike="noStrike">
              <a:solidFill>
                <a:srgbClr val="444444"/>
              </a:solidFill>
              <a:latin typeface="Arial"/>
              <a:ea typeface="Arial"/>
              <a:cs typeface="Arial"/>
              <a:sym typeface="Arial"/>
            </a:endParaRPr>
          </a:p>
          <a:p>
            <a:pPr indent="0" lvl="0" marL="0" marR="0" rtl="0" algn="l">
              <a:lnSpc>
                <a:spcPct val="160000"/>
              </a:lnSpc>
              <a:spcBef>
                <a:spcPts val="1067"/>
              </a:spcBef>
              <a:spcAft>
                <a:spcPts val="0"/>
              </a:spcAft>
              <a:buNone/>
            </a:pPr>
            <a:r>
              <a:rPr b="0" i="0" lang="en-US" sz="800" u="none" cap="none" strike="noStrike">
                <a:solidFill>
                  <a:srgbClr val="444444"/>
                </a:solidFill>
                <a:uFill>
                  <a:noFill/>
                </a:uFill>
                <a:latin typeface="Arial"/>
                <a:ea typeface="Arial"/>
                <a:cs typeface="Arial"/>
                <a:sym typeface="Arial"/>
                <a:hlinkClick r:id="rId9">
                  <a:extLst>
                    <a:ext uri="{A12FA001-AC4F-418D-AE19-62706E023703}">
                      <ahyp:hlinkClr val="tx"/>
                    </a:ext>
                  </a:extLst>
                </a:hlinkClick>
              </a:rPr>
              <a:t>Nan Wei, MD</a:t>
            </a:r>
            <a:r>
              <a:rPr b="0" baseline="30000" i="0" lang="en-US" sz="800" u="none" cap="none" strike="noStrike">
                <a:solidFill>
                  <a:srgbClr val="444444"/>
                </a:solidFill>
                <a:uFill>
                  <a:noFill/>
                </a:uFill>
                <a:latin typeface="Arial"/>
                <a:ea typeface="Arial"/>
                <a:cs typeface="Arial"/>
                <a:sym typeface="Arial"/>
                <a:hlinkClick r:id="rId10">
                  <a:extLst>
                    <a:ext uri="{A12FA001-AC4F-418D-AE19-62706E023703}">
                      <ahyp:hlinkClr val="tx"/>
                    </a:ext>
                  </a:extLst>
                </a:hlinkClick>
              </a:rPr>
              <a:t>3</a:t>
            </a:r>
            <a:r>
              <a:rPr b="0" i="0" lang="en-US" sz="800" u="none" cap="none" strike="noStrike">
                <a:solidFill>
                  <a:srgbClr val="333333"/>
                </a:solidFill>
                <a:latin typeface="Arial"/>
                <a:ea typeface="Arial"/>
                <a:cs typeface="Arial"/>
                <a:sym typeface="Arial"/>
              </a:rPr>
              <a:t>; </a:t>
            </a:r>
            <a:r>
              <a:rPr b="0" i="0" lang="en-US" sz="800" u="none" cap="none" strike="noStrike">
                <a:solidFill>
                  <a:srgbClr val="444444"/>
                </a:solidFill>
                <a:uFill>
                  <a:noFill/>
                </a:uFill>
                <a:latin typeface="Arial"/>
                <a:ea typeface="Arial"/>
                <a:cs typeface="Arial"/>
                <a:sym typeface="Arial"/>
                <a:hlinkClick r:id="rId11">
                  <a:extLst>
                    <a:ext uri="{A12FA001-AC4F-418D-AE19-62706E023703}">
                      <ahyp:hlinkClr val="tx"/>
                    </a:ext>
                  </a:extLst>
                </a:hlinkClick>
              </a:rPr>
              <a:t>Xiaoli Qi, MD</a:t>
            </a:r>
            <a:r>
              <a:rPr b="0" baseline="30000" i="0" lang="en-US" sz="800" u="none" cap="none" strike="noStrike">
                <a:solidFill>
                  <a:srgbClr val="444444"/>
                </a:solidFill>
                <a:uFill>
                  <a:noFill/>
                </a:uFill>
                <a:latin typeface="Arial"/>
                <a:ea typeface="Arial"/>
                <a:cs typeface="Arial"/>
                <a:sym typeface="Arial"/>
                <a:hlinkClick r:id="rId12">
                  <a:extLst>
                    <a:ext uri="{A12FA001-AC4F-418D-AE19-62706E023703}">
                      <ahyp:hlinkClr val="tx"/>
                    </a:ext>
                  </a:extLst>
                </a:hlinkClick>
              </a:rPr>
              <a:t>3</a:t>
            </a:r>
            <a:r>
              <a:rPr b="0" i="0" lang="en-US" sz="800" u="none" cap="none" strike="noStrike">
                <a:solidFill>
                  <a:srgbClr val="333333"/>
                </a:solidFill>
                <a:latin typeface="Arial"/>
                <a:ea typeface="Arial"/>
                <a:cs typeface="Arial"/>
                <a:sym typeface="Arial"/>
              </a:rPr>
              <a:t>; </a:t>
            </a:r>
            <a:r>
              <a:rPr b="0" i="0" lang="en-US" sz="800" u="none" cap="none" strike="noStrike">
                <a:solidFill>
                  <a:srgbClr val="444444"/>
                </a:solidFill>
                <a:uFill>
                  <a:noFill/>
                </a:uFill>
                <a:latin typeface="Arial"/>
                <a:ea typeface="Arial"/>
                <a:cs typeface="Arial"/>
                <a:sym typeface="Arial"/>
                <a:hlinkClick r:id="rId13">
                  <a:extLst>
                    <a:ext uri="{A12FA001-AC4F-418D-AE19-62706E023703}">
                      <ahyp:hlinkClr val="tx"/>
                    </a:ext>
                  </a:extLst>
                </a:hlinkClick>
              </a:rPr>
              <a:t>Gang Ding, MD</a:t>
            </a:r>
            <a:r>
              <a:rPr b="0" baseline="30000" i="0" lang="en-US" sz="800" u="none" cap="none" strike="noStrike">
                <a:solidFill>
                  <a:srgbClr val="444444"/>
                </a:solidFill>
                <a:uFill>
                  <a:noFill/>
                </a:uFill>
                <a:latin typeface="Arial"/>
                <a:ea typeface="Arial"/>
                <a:cs typeface="Arial"/>
                <a:sym typeface="Arial"/>
                <a:hlinkClick r:id="rId14">
                  <a:extLst>
                    <a:ext uri="{A12FA001-AC4F-418D-AE19-62706E023703}">
                      <ahyp:hlinkClr val="tx"/>
                    </a:ext>
                  </a:extLst>
                </a:hlinkClick>
              </a:rPr>
              <a:t>3</a:t>
            </a:r>
            <a:r>
              <a:rPr b="0" i="0" lang="en-US" sz="800" u="none" cap="none" strike="noStrike">
                <a:solidFill>
                  <a:srgbClr val="333333"/>
                </a:solidFill>
                <a:latin typeface="Arial"/>
                <a:ea typeface="Arial"/>
                <a:cs typeface="Arial"/>
                <a:sym typeface="Arial"/>
              </a:rPr>
              <a:t>; </a:t>
            </a:r>
            <a:r>
              <a:rPr b="0" i="0" lang="en-US" sz="800" u="none" cap="none" strike="noStrike">
                <a:solidFill>
                  <a:srgbClr val="444444"/>
                </a:solidFill>
                <a:uFill>
                  <a:noFill/>
                </a:uFill>
                <a:latin typeface="Arial"/>
                <a:ea typeface="Arial"/>
                <a:cs typeface="Arial"/>
                <a:sym typeface="Arial"/>
                <a:hlinkClick r:id="rId15">
                  <a:extLst>
                    <a:ext uri="{A12FA001-AC4F-418D-AE19-62706E023703}">
                      <ahyp:hlinkClr val="tx"/>
                    </a:ext>
                  </a:extLst>
                </a:hlinkClick>
              </a:rPr>
              <a:t>Xue Li, MD</a:t>
            </a:r>
            <a:r>
              <a:rPr b="0" baseline="30000" i="0" lang="en-US" sz="800" u="none" cap="none" strike="noStrike">
                <a:solidFill>
                  <a:srgbClr val="444444"/>
                </a:solidFill>
                <a:uFill>
                  <a:noFill/>
                </a:uFill>
                <a:latin typeface="Arial"/>
                <a:ea typeface="Arial"/>
                <a:cs typeface="Arial"/>
                <a:sym typeface="Arial"/>
                <a:hlinkClick r:id="rId16">
                  <a:extLst>
                    <a:ext uri="{A12FA001-AC4F-418D-AE19-62706E023703}">
                      <ahyp:hlinkClr val="tx"/>
                    </a:ext>
                  </a:extLst>
                </a:hlinkClick>
              </a:rPr>
              <a:t>3</a:t>
            </a:r>
            <a:r>
              <a:rPr b="0" i="0" lang="en-US" sz="800" u="none" cap="none" strike="noStrike">
                <a:solidFill>
                  <a:srgbClr val="333333"/>
                </a:solidFill>
                <a:latin typeface="Arial"/>
                <a:ea typeface="Arial"/>
                <a:cs typeface="Arial"/>
                <a:sym typeface="Arial"/>
              </a:rPr>
              <a:t>; </a:t>
            </a:r>
            <a:r>
              <a:rPr b="0" i="0" lang="en-US" sz="800" u="none" cap="none" strike="noStrike">
                <a:solidFill>
                  <a:srgbClr val="444444"/>
                </a:solidFill>
                <a:uFill>
                  <a:noFill/>
                </a:uFill>
                <a:latin typeface="Arial"/>
                <a:ea typeface="Arial"/>
                <a:cs typeface="Arial"/>
                <a:sym typeface="Arial"/>
                <a:hlinkClick r:id="rId17">
                  <a:extLst>
                    <a:ext uri="{A12FA001-AC4F-418D-AE19-62706E023703}">
                      <ahyp:hlinkClr val="tx"/>
                    </a:ext>
                  </a:extLst>
                </a:hlinkClick>
              </a:rPr>
              <a:t>Jing Li, MD</a:t>
            </a:r>
            <a:r>
              <a:rPr b="0" baseline="30000" i="0" lang="en-US" sz="800" u="none" cap="none" strike="noStrike">
                <a:solidFill>
                  <a:srgbClr val="444444"/>
                </a:solidFill>
                <a:uFill>
                  <a:noFill/>
                </a:uFill>
                <a:latin typeface="Arial"/>
                <a:ea typeface="Arial"/>
                <a:cs typeface="Arial"/>
                <a:sym typeface="Arial"/>
                <a:hlinkClick r:id="rId18">
                  <a:extLst>
                    <a:ext uri="{A12FA001-AC4F-418D-AE19-62706E023703}">
                      <ahyp:hlinkClr val="tx"/>
                    </a:ext>
                  </a:extLst>
                </a:hlinkClick>
              </a:rPr>
              <a:t>3</a:t>
            </a:r>
            <a:r>
              <a:rPr b="0" i="0" lang="en-US" sz="800" u="none" cap="none" strike="noStrike">
                <a:solidFill>
                  <a:srgbClr val="333333"/>
                </a:solidFill>
                <a:latin typeface="Arial"/>
                <a:ea typeface="Arial"/>
                <a:cs typeface="Arial"/>
                <a:sym typeface="Arial"/>
              </a:rPr>
              <a:t>; </a:t>
            </a:r>
            <a:r>
              <a:rPr b="0" i="0" lang="en-US" sz="800" u="none" cap="none" strike="noStrike">
                <a:solidFill>
                  <a:srgbClr val="444444"/>
                </a:solidFill>
                <a:uFill>
                  <a:noFill/>
                </a:uFill>
                <a:latin typeface="Arial"/>
                <a:ea typeface="Arial"/>
                <a:cs typeface="Arial"/>
                <a:sym typeface="Arial"/>
                <a:hlinkClick r:id="rId19">
                  <a:extLst>
                    <a:ext uri="{A12FA001-AC4F-418D-AE19-62706E023703}">
                      <ahyp:hlinkClr val="tx"/>
                    </a:ext>
                  </a:extLst>
                </a:hlinkClick>
              </a:rPr>
              <a:t>Linlin Song, MD</a:t>
            </a:r>
            <a:r>
              <a:rPr b="0" baseline="30000" i="0" lang="en-US" sz="800" u="none" cap="none" strike="noStrike">
                <a:solidFill>
                  <a:srgbClr val="444444"/>
                </a:solidFill>
                <a:uFill>
                  <a:noFill/>
                </a:uFill>
                <a:latin typeface="Arial"/>
                <a:ea typeface="Arial"/>
                <a:cs typeface="Arial"/>
                <a:sym typeface="Arial"/>
                <a:hlinkClick r:id="rId20">
                  <a:extLst>
                    <a:ext uri="{A12FA001-AC4F-418D-AE19-62706E023703}">
                      <ahyp:hlinkClr val="tx"/>
                    </a:ext>
                  </a:extLst>
                </a:hlinkClick>
              </a:rPr>
              <a:t>3</a:t>
            </a:r>
            <a:r>
              <a:rPr b="0" i="0" lang="en-US" sz="800" u="none" cap="none" strike="noStrike">
                <a:solidFill>
                  <a:srgbClr val="333333"/>
                </a:solidFill>
                <a:latin typeface="Arial"/>
                <a:ea typeface="Arial"/>
                <a:cs typeface="Arial"/>
                <a:sym typeface="Arial"/>
              </a:rPr>
              <a:t>; </a:t>
            </a:r>
            <a:r>
              <a:rPr b="0" i="0" lang="en-US" sz="800" u="none" cap="none" strike="noStrike">
                <a:solidFill>
                  <a:srgbClr val="444444"/>
                </a:solidFill>
                <a:uFill>
                  <a:noFill/>
                </a:uFill>
                <a:latin typeface="Arial"/>
                <a:ea typeface="Arial"/>
                <a:cs typeface="Arial"/>
                <a:sym typeface="Arial"/>
                <a:hlinkClick r:id="rId21">
                  <a:extLst>
                    <a:ext uri="{A12FA001-AC4F-418D-AE19-62706E023703}">
                      <ahyp:hlinkClr val="tx"/>
                    </a:ext>
                  </a:extLst>
                </a:hlinkClick>
              </a:rPr>
              <a:t>Ying Zhang, MD</a:t>
            </a:r>
            <a:r>
              <a:rPr b="0" baseline="30000" i="0" lang="en-US" sz="800" u="none" cap="none" strike="noStrike">
                <a:solidFill>
                  <a:srgbClr val="444444"/>
                </a:solidFill>
                <a:uFill>
                  <a:noFill/>
                </a:uFill>
                <a:latin typeface="Arial"/>
                <a:ea typeface="Arial"/>
                <a:cs typeface="Arial"/>
                <a:sym typeface="Arial"/>
                <a:hlinkClick r:id="rId22">
                  <a:extLst>
                    <a:ext uri="{A12FA001-AC4F-418D-AE19-62706E023703}">
                      <ahyp:hlinkClr val="tx"/>
                    </a:ext>
                  </a:extLst>
                </a:hlinkClick>
              </a:rPr>
              <a:t>3</a:t>
            </a:r>
            <a:r>
              <a:rPr b="0" i="0" lang="en-US" sz="800" u="none" cap="none" strike="noStrike">
                <a:solidFill>
                  <a:srgbClr val="333333"/>
                </a:solidFill>
                <a:latin typeface="Arial"/>
                <a:ea typeface="Arial"/>
                <a:cs typeface="Arial"/>
                <a:sym typeface="Arial"/>
              </a:rPr>
              <a:t>; </a:t>
            </a:r>
            <a:r>
              <a:rPr b="0" i="0" lang="en-US" sz="800" u="none" cap="none" strike="noStrike">
                <a:solidFill>
                  <a:srgbClr val="444444"/>
                </a:solidFill>
                <a:uFill>
                  <a:noFill/>
                </a:uFill>
                <a:latin typeface="Arial"/>
                <a:ea typeface="Arial"/>
                <a:cs typeface="Arial"/>
                <a:sym typeface="Arial"/>
                <a:hlinkClick r:id="rId23">
                  <a:extLst>
                    <a:ext uri="{A12FA001-AC4F-418D-AE19-62706E023703}">
                      <ahyp:hlinkClr val="tx"/>
                    </a:ext>
                  </a:extLst>
                </a:hlinkClick>
              </a:rPr>
              <a:t>Yuxian Ning, MD</a:t>
            </a:r>
            <a:r>
              <a:rPr b="0" baseline="30000" i="0" lang="en-US" sz="800" u="none" cap="none" strike="noStrike">
                <a:solidFill>
                  <a:srgbClr val="444444"/>
                </a:solidFill>
                <a:uFill>
                  <a:noFill/>
                </a:uFill>
                <a:latin typeface="Arial"/>
                <a:ea typeface="Arial"/>
                <a:cs typeface="Arial"/>
                <a:sym typeface="Arial"/>
                <a:hlinkClick r:id="rId24">
                  <a:extLst>
                    <a:ext uri="{A12FA001-AC4F-418D-AE19-62706E023703}">
                      <ahyp:hlinkClr val="tx"/>
                    </a:ext>
                  </a:extLst>
                </a:hlinkClick>
              </a:rPr>
              <a:t>3</a:t>
            </a:r>
            <a:r>
              <a:rPr b="0" i="0" lang="en-US" sz="800" u="none" cap="none" strike="noStrike">
                <a:solidFill>
                  <a:srgbClr val="333333"/>
                </a:solidFill>
                <a:latin typeface="Arial"/>
                <a:ea typeface="Arial"/>
                <a:cs typeface="Arial"/>
                <a:sym typeface="Arial"/>
              </a:rPr>
              <a:t>; </a:t>
            </a:r>
            <a:r>
              <a:rPr b="0" i="0" lang="en-US" sz="800" u="none" cap="none" strike="noStrike">
                <a:solidFill>
                  <a:srgbClr val="444444"/>
                </a:solidFill>
                <a:uFill>
                  <a:noFill/>
                </a:uFill>
                <a:latin typeface="Arial"/>
                <a:ea typeface="Arial"/>
                <a:cs typeface="Arial"/>
                <a:sym typeface="Arial"/>
                <a:hlinkClick r:id="rId25">
                  <a:extLst>
                    <a:ext uri="{A12FA001-AC4F-418D-AE19-62706E023703}">
                      <ahyp:hlinkClr val="tx"/>
                    </a:ext>
                  </a:extLst>
                </a:hlinkClick>
              </a:rPr>
              <a:t>Xiaoyu Zeng, MD</a:t>
            </a:r>
            <a:r>
              <a:rPr b="0" baseline="30000" i="0" lang="en-US" sz="800" u="none" cap="none" strike="noStrike">
                <a:solidFill>
                  <a:srgbClr val="444444"/>
                </a:solidFill>
                <a:uFill>
                  <a:noFill/>
                </a:uFill>
                <a:latin typeface="Arial"/>
                <a:ea typeface="Arial"/>
                <a:cs typeface="Arial"/>
                <a:sym typeface="Arial"/>
                <a:hlinkClick r:id="rId26">
                  <a:extLst>
                    <a:ext uri="{A12FA001-AC4F-418D-AE19-62706E023703}">
                      <ahyp:hlinkClr val="tx"/>
                    </a:ext>
                  </a:extLst>
                </a:hlinkClick>
              </a:rPr>
              <a:t>3</a:t>
            </a:r>
            <a:r>
              <a:rPr b="0" i="0" lang="en-US" sz="800" u="none" cap="none" strike="noStrike">
                <a:solidFill>
                  <a:srgbClr val="333333"/>
                </a:solidFill>
                <a:latin typeface="Arial"/>
                <a:ea typeface="Arial"/>
                <a:cs typeface="Arial"/>
                <a:sym typeface="Arial"/>
              </a:rPr>
              <a:t>; </a:t>
            </a:r>
            <a:r>
              <a:rPr b="0" i="0" lang="en-US" sz="800" u="none" cap="none" strike="noStrike">
                <a:solidFill>
                  <a:srgbClr val="444444"/>
                </a:solidFill>
                <a:uFill>
                  <a:noFill/>
                </a:uFill>
                <a:latin typeface="Arial"/>
                <a:ea typeface="Arial"/>
                <a:cs typeface="Arial"/>
                <a:sym typeface="Arial"/>
                <a:hlinkClick r:id="rId27">
                  <a:extLst>
                    <a:ext uri="{A12FA001-AC4F-418D-AE19-62706E023703}">
                      <ahyp:hlinkClr val="tx"/>
                    </a:ext>
                  </a:extLst>
                </a:hlinkClick>
              </a:rPr>
              <a:t>Ning Hua, MD</a:t>
            </a:r>
            <a:r>
              <a:rPr b="0" baseline="30000" i="0" lang="en-US" sz="800" u="none" cap="none" strike="noStrike">
                <a:solidFill>
                  <a:srgbClr val="444444"/>
                </a:solidFill>
                <a:uFill>
                  <a:noFill/>
                </a:uFill>
                <a:latin typeface="Arial"/>
                <a:ea typeface="Arial"/>
                <a:cs typeface="Arial"/>
                <a:sym typeface="Arial"/>
                <a:hlinkClick r:id="rId28">
                  <a:extLst>
                    <a:ext uri="{A12FA001-AC4F-418D-AE19-62706E023703}">
                      <ahyp:hlinkClr val="tx"/>
                    </a:ext>
                  </a:extLst>
                </a:hlinkClick>
              </a:rPr>
              <a:t>3</a:t>
            </a:r>
            <a:r>
              <a:rPr b="0" i="0" lang="en-US" sz="800" u="none" cap="none" strike="noStrike">
                <a:solidFill>
                  <a:srgbClr val="333333"/>
                </a:solidFill>
                <a:latin typeface="Arial"/>
                <a:ea typeface="Arial"/>
                <a:cs typeface="Arial"/>
                <a:sym typeface="Arial"/>
              </a:rPr>
              <a:t>; </a:t>
            </a:r>
            <a:r>
              <a:rPr b="0" i="0" lang="en-US" sz="800" u="none" cap="none" strike="noStrike">
                <a:solidFill>
                  <a:srgbClr val="444444"/>
                </a:solidFill>
                <a:uFill>
                  <a:noFill/>
                </a:uFill>
                <a:latin typeface="Arial"/>
                <a:ea typeface="Arial"/>
                <a:cs typeface="Arial"/>
                <a:sym typeface="Arial"/>
                <a:hlinkClick r:id="rId29">
                  <a:extLst>
                    <a:ext uri="{A12FA001-AC4F-418D-AE19-62706E023703}">
                      <ahyp:hlinkClr val="tx"/>
                    </a:ext>
                  </a:extLst>
                </a:hlinkClick>
              </a:rPr>
              <a:t>Shuo Li, MD, PhD</a:t>
            </a:r>
            <a:r>
              <a:rPr b="0" baseline="30000" i="0" lang="en-US" sz="800" u="none" cap="none" strike="noStrike">
                <a:solidFill>
                  <a:srgbClr val="444444"/>
                </a:solidFill>
                <a:uFill>
                  <a:noFill/>
                </a:uFill>
                <a:latin typeface="Arial"/>
                <a:ea typeface="Arial"/>
                <a:cs typeface="Arial"/>
                <a:sym typeface="Arial"/>
                <a:hlinkClick r:id="rId30">
                  <a:extLst>
                    <a:ext uri="{A12FA001-AC4F-418D-AE19-62706E023703}">
                      <ahyp:hlinkClr val="tx"/>
                    </a:ext>
                  </a:extLst>
                </a:hlinkClick>
              </a:rPr>
              <a:t>4</a:t>
            </a:r>
            <a:r>
              <a:rPr b="0" i="0" lang="en-US" sz="800" u="none" cap="none" strike="noStrike">
                <a:solidFill>
                  <a:srgbClr val="333333"/>
                </a:solidFill>
                <a:latin typeface="Arial"/>
                <a:ea typeface="Arial"/>
                <a:cs typeface="Arial"/>
                <a:sym typeface="Arial"/>
              </a:rPr>
              <a:t>; </a:t>
            </a:r>
            <a:r>
              <a:rPr b="0" i="0" lang="en-US" sz="800" u="none" cap="none" strike="noStrike">
                <a:solidFill>
                  <a:srgbClr val="444444"/>
                </a:solidFill>
                <a:uFill>
                  <a:noFill/>
                </a:uFill>
                <a:latin typeface="Arial"/>
                <a:ea typeface="Arial"/>
                <a:cs typeface="Arial"/>
                <a:sym typeface="Arial"/>
                <a:hlinkClick r:id="rId31">
                  <a:extLst>
                    <a:ext uri="{A12FA001-AC4F-418D-AE19-62706E023703}">
                      <ahyp:hlinkClr val="tx"/>
                    </a:ext>
                  </a:extLst>
                </a:hlinkClick>
              </a:rPr>
              <a:t>Xuehan Qian, MD, PhD</a:t>
            </a:r>
            <a:r>
              <a:rPr b="0" baseline="30000" i="0" lang="en-US" sz="800" u="none" cap="none" strike="noStrike">
                <a:solidFill>
                  <a:srgbClr val="444444"/>
                </a:solidFill>
                <a:uFill>
                  <a:noFill/>
                </a:uFill>
                <a:latin typeface="Arial"/>
                <a:ea typeface="Arial"/>
                <a:cs typeface="Arial"/>
                <a:sym typeface="Arial"/>
                <a:hlinkClick r:id="rId32">
                  <a:extLst>
                    <a:ext uri="{A12FA001-AC4F-418D-AE19-62706E023703}">
                      <ahyp:hlinkClr val="tx"/>
                    </a:ext>
                  </a:extLst>
                </a:hlinkClick>
              </a:rPr>
              <a:t>3</a:t>
            </a:r>
            <a:endParaRPr b="0" baseline="30000" i="0" sz="800" u="none" cap="none" strike="noStrike">
              <a:solidFill>
                <a:srgbClr val="444444"/>
              </a:solidFill>
              <a:latin typeface="Arial"/>
              <a:ea typeface="Arial"/>
              <a:cs typeface="Arial"/>
              <a:sym typeface="Arial"/>
            </a:endParaRPr>
          </a:p>
          <a:p>
            <a:pPr indent="0" lvl="0" marL="0" marR="0" rtl="0" algn="l">
              <a:lnSpc>
                <a:spcPct val="115000"/>
              </a:lnSpc>
              <a:spcBef>
                <a:spcPts val="933"/>
              </a:spcBef>
              <a:spcAft>
                <a:spcPts val="0"/>
              </a:spcAft>
              <a:buNone/>
            </a:pPr>
            <a:r>
              <a:rPr b="0" i="0" lang="en-US" sz="800" u="none" cap="none" strike="noStrike">
                <a:solidFill>
                  <a:srgbClr val="006F3B"/>
                </a:solidFill>
                <a:latin typeface="Arial"/>
                <a:ea typeface="Arial"/>
                <a:cs typeface="Arial"/>
                <a:sym typeface="Arial"/>
              </a:rPr>
              <a:t>Author Affiliations</a:t>
            </a:r>
            <a:r>
              <a:rPr b="0" i="0" lang="en-US" sz="800" u="none" cap="none" strike="noStrike">
                <a:solidFill>
                  <a:srgbClr val="444444"/>
                </a:solidFill>
                <a:latin typeface="Arial"/>
                <a:ea typeface="Arial"/>
                <a:cs typeface="Arial"/>
                <a:sym typeface="Arial"/>
              </a:rPr>
              <a:t> </a:t>
            </a:r>
            <a:r>
              <a:rPr b="0" i="0" lang="en-US" sz="800" u="none" cap="none" strike="noStrike">
                <a:solidFill>
                  <a:srgbClr val="006F3B"/>
                </a:solidFill>
                <a:uFill>
                  <a:noFill/>
                </a:uFill>
                <a:latin typeface="Arial"/>
                <a:ea typeface="Arial"/>
                <a:cs typeface="Arial"/>
                <a:sym typeface="Arial"/>
                <a:hlinkClick r:id="rId33">
                  <a:extLst>
                    <a:ext uri="{A12FA001-AC4F-418D-AE19-62706E023703}">
                      <ahyp:hlinkClr val="tx"/>
                    </a:ext>
                  </a:extLst>
                </a:hlinkClick>
              </a:rPr>
              <a:t>Article Information</a:t>
            </a:r>
            <a:endParaRPr b="0" i="0" sz="800" u="none" cap="none" strike="noStrike">
              <a:solidFill>
                <a:srgbClr val="006F3B"/>
              </a:solidFill>
              <a:latin typeface="Arial"/>
              <a:ea typeface="Arial"/>
              <a:cs typeface="Arial"/>
              <a:sym typeface="Arial"/>
            </a:endParaRPr>
          </a:p>
          <a:p>
            <a:pPr indent="0" lvl="0" marL="0" marR="0" rtl="0" algn="l">
              <a:lnSpc>
                <a:spcPct val="115000"/>
              </a:lnSpc>
              <a:spcBef>
                <a:spcPts val="800"/>
              </a:spcBef>
              <a:spcAft>
                <a:spcPts val="0"/>
              </a:spcAft>
              <a:buNone/>
            </a:pPr>
            <a:r>
              <a:rPr b="0" i="1" lang="en-US" sz="800" u="none" cap="none" strike="noStrike">
                <a:solidFill>
                  <a:srgbClr val="333333"/>
                </a:solidFill>
                <a:latin typeface="Arial"/>
                <a:ea typeface="Arial"/>
                <a:cs typeface="Arial"/>
                <a:sym typeface="Arial"/>
              </a:rPr>
              <a:t>JAMA Ophthalmol. </a:t>
            </a:r>
            <a:r>
              <a:rPr b="0" i="0" lang="en-US" sz="800" u="none" cap="none" strike="noStrike">
                <a:solidFill>
                  <a:srgbClr val="333333"/>
                </a:solidFill>
                <a:latin typeface="Arial"/>
                <a:ea typeface="Arial"/>
                <a:cs typeface="Arial"/>
                <a:sym typeface="Arial"/>
              </a:rPr>
              <a:t>2021;139(3):293-300. doi:10.1001/jamaophthalmol.2020.6239</a:t>
            </a:r>
            <a:endParaRPr b="0" i="0" sz="800" u="none" cap="none" strike="noStrike">
              <a:solidFill>
                <a:srgbClr val="333333"/>
              </a:solidFill>
              <a:latin typeface="Arial"/>
              <a:ea typeface="Arial"/>
              <a:cs typeface="Arial"/>
              <a:sym typeface="Arial"/>
            </a:endParaRPr>
          </a:p>
          <a:p>
            <a:pPr indent="0" lvl="0" marL="0" marR="0" rtl="0" algn="l">
              <a:lnSpc>
                <a:spcPct val="100000"/>
              </a:lnSpc>
              <a:spcBef>
                <a:spcPts val="0"/>
              </a:spcBef>
              <a:spcAft>
                <a:spcPts val="0"/>
              </a:spcAft>
              <a:buNone/>
            </a:pPr>
            <a:r>
              <a:t/>
            </a:r>
            <a:endParaRPr b="0" i="0" sz="800" u="none" cap="none" strike="noStrike">
              <a:solidFill>
                <a:srgbClr val="000000"/>
              </a:solidFill>
              <a:latin typeface="Arial"/>
              <a:ea typeface="Arial"/>
              <a:cs typeface="Arial"/>
              <a:sym typeface="Arial"/>
            </a:endParaRPr>
          </a:p>
        </p:txBody>
      </p:sp>
      <p:graphicFrame>
        <p:nvGraphicFramePr>
          <p:cNvPr id="217" name="Google Shape;217;p5"/>
          <p:cNvGraphicFramePr/>
          <p:nvPr/>
        </p:nvGraphicFramePr>
        <p:xfrm>
          <a:off x="1180467" y="2352633"/>
          <a:ext cx="3000000" cy="3000000"/>
        </p:xfrm>
        <a:graphic>
          <a:graphicData uri="http://schemas.openxmlformats.org/drawingml/2006/table">
            <a:tbl>
              <a:tblPr>
                <a:noFill/>
                <a:tableStyleId>{EC1703F6-3968-4E36-BE2E-F6C94F27546B}</a:tableStyleId>
              </a:tblPr>
              <a:tblGrid>
                <a:gridCol w="3217325"/>
                <a:gridCol w="3217325"/>
                <a:gridCol w="3217325"/>
              </a:tblGrid>
              <a:tr h="528275">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121900" marB="121900" marR="121900" marL="121900"/>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2015-2019 average</a:t>
                      </a:r>
                      <a:endParaRPr sz="1900" u="none" cap="none" strike="noStrike"/>
                    </a:p>
                  </a:txBody>
                  <a:tcPr marT="121900" marB="121900" marR="121900" marL="121900"/>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2020 after quarantine</a:t>
                      </a:r>
                      <a:endParaRPr sz="1900" u="none" cap="none" strike="noStrike"/>
                    </a:p>
                  </a:txBody>
                  <a:tcPr marT="121900" marB="121900" marR="121900" marL="121900"/>
                </a:tc>
              </a:tr>
              <a:tr h="52827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6 Year Olds</a:t>
                      </a:r>
                      <a:endParaRPr sz="1900" u="none" cap="none" strike="noStrike"/>
                    </a:p>
                  </a:txBody>
                  <a:tcPr marT="121900" marB="121900" marR="121900" marL="121900"/>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5.7%</a:t>
                      </a:r>
                      <a:endParaRPr sz="1900" u="none" cap="none" strike="noStrike"/>
                    </a:p>
                  </a:txBody>
                  <a:tcPr marT="121900" marB="121900" marR="121900" marL="121900"/>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21.5%</a:t>
                      </a:r>
                      <a:endParaRPr sz="1900" u="none" cap="none" strike="noStrike"/>
                    </a:p>
                  </a:txBody>
                  <a:tcPr marT="121900" marB="121900" marR="121900" marL="121900"/>
                </a:tc>
              </a:tr>
              <a:tr h="52827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7 Year Olds</a:t>
                      </a:r>
                      <a:endParaRPr sz="1900" u="none" cap="none" strike="noStrike"/>
                    </a:p>
                  </a:txBody>
                  <a:tcPr marT="121900" marB="121900" marR="121900" marL="121900"/>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16.2%</a:t>
                      </a:r>
                      <a:endParaRPr sz="1900" u="none" cap="none" strike="noStrike"/>
                    </a:p>
                  </a:txBody>
                  <a:tcPr marT="121900" marB="121900" marR="121900" marL="121900"/>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26.2%</a:t>
                      </a:r>
                      <a:endParaRPr sz="1900" u="none" cap="none" strike="noStrike"/>
                    </a:p>
                  </a:txBody>
                  <a:tcPr marT="121900" marB="121900" marR="121900" marL="121900"/>
                </a:tc>
              </a:tr>
              <a:tr h="52827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8 Year Olds</a:t>
                      </a:r>
                      <a:endParaRPr sz="1900" u="none" cap="none" strike="noStrike"/>
                    </a:p>
                  </a:txBody>
                  <a:tcPr marT="121900" marB="121900" marR="121900" marL="121900"/>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27.7%</a:t>
                      </a:r>
                      <a:endParaRPr sz="1900" u="none" cap="none" strike="noStrike"/>
                    </a:p>
                  </a:txBody>
                  <a:tcPr marT="121900" marB="121900" marR="121900" marL="121900"/>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37.7%</a:t>
                      </a:r>
                      <a:endParaRPr sz="1900" u="none" cap="none" strike="noStrike"/>
                    </a:p>
                  </a:txBody>
                  <a:tcPr marT="121900" marB="121900" marR="121900" marL="121900"/>
                </a:tc>
              </a:tr>
            </a:tbl>
          </a:graphicData>
        </a:graphic>
      </p:graphicFrame>
      <p:sp>
        <p:nvSpPr>
          <p:cNvPr id="218" name="Google Shape;218;p5"/>
          <p:cNvSpPr txBox="1"/>
          <p:nvPr>
            <p:ph type="title"/>
          </p:nvPr>
        </p:nvSpPr>
        <p:spPr>
          <a:xfrm>
            <a:off x="1360867" y="408000"/>
            <a:ext cx="10027200" cy="1643200"/>
          </a:xfrm>
          <a:prstGeom prst="rect">
            <a:avLst/>
          </a:prstGeom>
          <a:noFill/>
          <a:ln>
            <a:noFill/>
          </a:ln>
        </p:spPr>
        <p:txBody>
          <a:bodyPr anchorCtr="0" anchor="t" bIns="121850" lIns="121850" spcFirstLastPara="1" rIns="121850" wrap="square" tIns="121850">
            <a:noAutofit/>
          </a:bodyPr>
          <a:lstStyle/>
          <a:p>
            <a:pPr indent="-518147" lvl="0" marL="518147" rtl="0" algn="l">
              <a:lnSpc>
                <a:spcPct val="100000"/>
              </a:lnSpc>
              <a:spcBef>
                <a:spcPts val="0"/>
              </a:spcBef>
              <a:spcAft>
                <a:spcPts val="0"/>
              </a:spcAft>
              <a:buClr>
                <a:srgbClr val="7B6E66"/>
              </a:buClr>
              <a:buSzPts val="2800"/>
              <a:buNone/>
            </a:pPr>
            <a:r>
              <a:rPr lang="en-US" sz="3500">
                <a:solidFill>
                  <a:srgbClr val="7B6E66"/>
                </a:solidFill>
              </a:rPr>
              <a:t>COVID Myopia looking at 123,535 children 1.4x to 3x WORSE</a:t>
            </a:r>
            <a:endParaRPr sz="3500">
              <a:solidFill>
                <a:srgbClr val="7B6E66"/>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6"/>
          <p:cNvSpPr/>
          <p:nvPr/>
        </p:nvSpPr>
        <p:spPr>
          <a:xfrm>
            <a:off x="-18193" y="6725828"/>
            <a:ext cx="1581600" cy="132300"/>
          </a:xfrm>
          <a:prstGeom prst="rect">
            <a:avLst/>
          </a:prstGeom>
          <a:solidFill>
            <a:srgbClr val="EF6B1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4" name="Google Shape;224;p6"/>
          <p:cNvSpPr/>
          <p:nvPr/>
        </p:nvSpPr>
        <p:spPr>
          <a:xfrm>
            <a:off x="1563467" y="6725828"/>
            <a:ext cx="1518300" cy="132300"/>
          </a:xfrm>
          <a:prstGeom prst="rect">
            <a:avLst/>
          </a:prstGeom>
          <a:solidFill>
            <a:srgbClr val="AB37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5" name="Google Shape;225;p6"/>
          <p:cNvSpPr/>
          <p:nvPr/>
        </p:nvSpPr>
        <p:spPr>
          <a:xfrm>
            <a:off x="3081829" y="6725828"/>
            <a:ext cx="1518300" cy="132300"/>
          </a:xfrm>
          <a:prstGeom prst="rect">
            <a:avLst/>
          </a:prstGeom>
          <a:solidFill>
            <a:srgbClr val="94C8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6" name="Google Shape;226;p6"/>
          <p:cNvSpPr/>
          <p:nvPr/>
        </p:nvSpPr>
        <p:spPr>
          <a:xfrm>
            <a:off x="4600191" y="6725828"/>
            <a:ext cx="1518300" cy="132300"/>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7" name="Google Shape;227;p6"/>
          <p:cNvSpPr/>
          <p:nvPr/>
        </p:nvSpPr>
        <p:spPr>
          <a:xfrm>
            <a:off x="6118553" y="6725828"/>
            <a:ext cx="1518300" cy="132300"/>
          </a:xfrm>
          <a:prstGeom prst="rect">
            <a:avLst/>
          </a:prstGeom>
          <a:solidFill>
            <a:srgbClr val="675B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8" name="Google Shape;228;p6"/>
          <p:cNvSpPr/>
          <p:nvPr/>
        </p:nvSpPr>
        <p:spPr>
          <a:xfrm>
            <a:off x="7636915" y="6725828"/>
            <a:ext cx="1518300" cy="132300"/>
          </a:xfrm>
          <a:prstGeom prst="rect">
            <a:avLst/>
          </a:prstGeom>
          <a:solidFill>
            <a:srgbClr val="0097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29" name="Google Shape;229;p6"/>
          <p:cNvSpPr/>
          <p:nvPr/>
        </p:nvSpPr>
        <p:spPr>
          <a:xfrm>
            <a:off x="9155276" y="6725828"/>
            <a:ext cx="1518300" cy="132300"/>
          </a:xfrm>
          <a:prstGeom prst="rect">
            <a:avLst/>
          </a:prstGeom>
          <a:solidFill>
            <a:srgbClr val="C2B6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30" name="Google Shape;230;p6"/>
          <p:cNvSpPr/>
          <p:nvPr/>
        </p:nvSpPr>
        <p:spPr>
          <a:xfrm>
            <a:off x="10673638" y="6725828"/>
            <a:ext cx="1518300" cy="132300"/>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pic>
        <p:nvPicPr>
          <p:cNvPr id="231" name="Google Shape;231;p6"/>
          <p:cNvPicPr preferRelativeResize="0"/>
          <p:nvPr/>
        </p:nvPicPr>
        <p:blipFill rotWithShape="1">
          <a:blip r:embed="rId3">
            <a:alphaModFix/>
          </a:blip>
          <a:srcRect b="0" l="0" r="0" t="0"/>
          <a:stretch/>
        </p:blipFill>
        <p:spPr>
          <a:xfrm>
            <a:off x="-74950" y="0"/>
            <a:ext cx="12192000" cy="685800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7"/>
          <p:cNvSpPr/>
          <p:nvPr/>
        </p:nvSpPr>
        <p:spPr>
          <a:xfrm>
            <a:off x="-18193" y="6725828"/>
            <a:ext cx="1581600" cy="132300"/>
          </a:xfrm>
          <a:prstGeom prst="rect">
            <a:avLst/>
          </a:prstGeom>
          <a:solidFill>
            <a:srgbClr val="EF6B1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37" name="Google Shape;237;p7"/>
          <p:cNvSpPr/>
          <p:nvPr/>
        </p:nvSpPr>
        <p:spPr>
          <a:xfrm>
            <a:off x="1563467" y="6725828"/>
            <a:ext cx="1518300" cy="132300"/>
          </a:xfrm>
          <a:prstGeom prst="rect">
            <a:avLst/>
          </a:prstGeom>
          <a:solidFill>
            <a:srgbClr val="AB37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38" name="Google Shape;238;p7"/>
          <p:cNvSpPr/>
          <p:nvPr/>
        </p:nvSpPr>
        <p:spPr>
          <a:xfrm>
            <a:off x="3081829" y="6725828"/>
            <a:ext cx="1518300" cy="132300"/>
          </a:xfrm>
          <a:prstGeom prst="rect">
            <a:avLst/>
          </a:prstGeom>
          <a:solidFill>
            <a:srgbClr val="94C8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39" name="Google Shape;239;p7"/>
          <p:cNvSpPr/>
          <p:nvPr/>
        </p:nvSpPr>
        <p:spPr>
          <a:xfrm>
            <a:off x="4600191" y="6725828"/>
            <a:ext cx="1518300" cy="132300"/>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40" name="Google Shape;240;p7"/>
          <p:cNvSpPr/>
          <p:nvPr/>
        </p:nvSpPr>
        <p:spPr>
          <a:xfrm>
            <a:off x="6118553" y="6725828"/>
            <a:ext cx="1518300" cy="132300"/>
          </a:xfrm>
          <a:prstGeom prst="rect">
            <a:avLst/>
          </a:prstGeom>
          <a:solidFill>
            <a:srgbClr val="675B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41" name="Google Shape;241;p7"/>
          <p:cNvSpPr/>
          <p:nvPr/>
        </p:nvSpPr>
        <p:spPr>
          <a:xfrm>
            <a:off x="7636915" y="6725828"/>
            <a:ext cx="1518300" cy="132300"/>
          </a:xfrm>
          <a:prstGeom prst="rect">
            <a:avLst/>
          </a:prstGeom>
          <a:solidFill>
            <a:srgbClr val="0097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42" name="Google Shape;242;p7"/>
          <p:cNvSpPr/>
          <p:nvPr/>
        </p:nvSpPr>
        <p:spPr>
          <a:xfrm>
            <a:off x="9155276" y="6725828"/>
            <a:ext cx="1518300" cy="132300"/>
          </a:xfrm>
          <a:prstGeom prst="rect">
            <a:avLst/>
          </a:prstGeom>
          <a:solidFill>
            <a:srgbClr val="C2B6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43" name="Google Shape;243;p7"/>
          <p:cNvSpPr/>
          <p:nvPr/>
        </p:nvSpPr>
        <p:spPr>
          <a:xfrm>
            <a:off x="10673638" y="6725828"/>
            <a:ext cx="1518300" cy="132300"/>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pic>
        <p:nvPicPr>
          <p:cNvPr id="244" name="Google Shape;244;p7"/>
          <p:cNvPicPr preferRelativeResize="0"/>
          <p:nvPr/>
        </p:nvPicPr>
        <p:blipFill rotWithShape="1">
          <a:blip r:embed="rId3">
            <a:alphaModFix/>
          </a:blip>
          <a:srcRect b="0" l="0" r="0" t="0"/>
          <a:stretch/>
        </p:blipFill>
        <p:spPr>
          <a:xfrm>
            <a:off x="11141848" y="5892614"/>
            <a:ext cx="1050152" cy="836008"/>
          </a:xfrm>
          <a:prstGeom prst="rect">
            <a:avLst/>
          </a:prstGeom>
          <a:noFill/>
          <a:ln>
            <a:noFill/>
          </a:ln>
        </p:spPr>
      </p:pic>
      <p:sp>
        <p:nvSpPr>
          <p:cNvPr id="245" name="Google Shape;245;p7"/>
          <p:cNvSpPr txBox="1"/>
          <p:nvPr>
            <p:ph type="title"/>
          </p:nvPr>
        </p:nvSpPr>
        <p:spPr>
          <a:xfrm>
            <a:off x="977600" y="1251325"/>
            <a:ext cx="10048500" cy="4155900"/>
          </a:xfrm>
          <a:prstGeom prst="rect">
            <a:avLst/>
          </a:prstGeom>
          <a:noFill/>
          <a:ln>
            <a:noFill/>
          </a:ln>
        </p:spPr>
        <p:txBody>
          <a:bodyPr anchorCtr="0" anchor="t" bIns="121875" lIns="121875" spcFirstLastPara="1" rIns="121875" wrap="square" tIns="121875">
            <a:noAutofit/>
          </a:bodyPr>
          <a:lstStyle/>
          <a:p>
            <a:pPr indent="0" lvl="0" marL="0" rtl="0" algn="l">
              <a:lnSpc>
                <a:spcPct val="100000"/>
              </a:lnSpc>
              <a:spcBef>
                <a:spcPts val="0"/>
              </a:spcBef>
              <a:spcAft>
                <a:spcPts val="0"/>
              </a:spcAft>
              <a:buSzPts val="3200"/>
              <a:buNone/>
            </a:pPr>
            <a:r>
              <a:rPr b="1" lang="en-US" sz="4000">
                <a:solidFill>
                  <a:srgbClr val="7B6E66"/>
                </a:solidFill>
              </a:rPr>
              <a:t>For every 1 Diopter of myopia progression reduced, we can reduce the risk of myopic maculopathy by 40%</a:t>
            </a:r>
            <a:endParaRPr b="1" sz="4000">
              <a:solidFill>
                <a:srgbClr val="7B6E66"/>
              </a:solidFill>
            </a:endParaRPr>
          </a:p>
          <a:p>
            <a:pPr indent="0" lvl="0" marL="0" rtl="0" algn="l">
              <a:lnSpc>
                <a:spcPct val="100000"/>
              </a:lnSpc>
              <a:spcBef>
                <a:spcPts val="0"/>
              </a:spcBef>
              <a:spcAft>
                <a:spcPts val="0"/>
              </a:spcAft>
              <a:buSzPts val="3200"/>
              <a:buNone/>
            </a:pPr>
            <a:r>
              <a:t/>
            </a:r>
            <a:endParaRPr b="1" sz="4000">
              <a:solidFill>
                <a:srgbClr val="7B6E66"/>
              </a:solidFill>
            </a:endParaRPr>
          </a:p>
          <a:p>
            <a:pPr indent="0" lvl="0" marL="0" rtl="0" algn="l">
              <a:lnSpc>
                <a:spcPct val="100000"/>
              </a:lnSpc>
              <a:spcBef>
                <a:spcPts val="0"/>
              </a:spcBef>
              <a:spcAft>
                <a:spcPts val="0"/>
              </a:spcAft>
              <a:buSzPts val="3200"/>
              <a:buNone/>
            </a:pPr>
            <a:r>
              <a:t/>
            </a:r>
            <a:endParaRPr b="1" sz="4000">
              <a:solidFill>
                <a:srgbClr val="7B6E66"/>
              </a:solidFill>
            </a:endParaRPr>
          </a:p>
          <a:p>
            <a:pPr indent="0" lvl="0" marL="0" rtl="0" algn="l">
              <a:lnSpc>
                <a:spcPct val="100000"/>
              </a:lnSpc>
              <a:spcBef>
                <a:spcPts val="0"/>
              </a:spcBef>
              <a:spcAft>
                <a:spcPts val="0"/>
              </a:spcAft>
              <a:buSzPts val="3200"/>
              <a:buNone/>
            </a:pPr>
            <a:r>
              <a:rPr lang="en-US" sz="1200">
                <a:solidFill>
                  <a:srgbClr val="212121"/>
                </a:solidFill>
                <a:highlight>
                  <a:srgbClr val="FFFFFF"/>
                </a:highlight>
              </a:rPr>
              <a:t>Bullimore MA, Brennan NA. Myopia Control: Why Each Diopter Matters. Optom Vis Sci. 2019 Jun;96(6):463-465. doi: 10.1097/OPX.0000000000001367. PMID: 31116165.</a:t>
            </a:r>
            <a:endParaRPr b="1" sz="4000">
              <a:solidFill>
                <a:srgbClr val="7B6E6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8"/>
          <p:cNvSpPr/>
          <p:nvPr/>
        </p:nvSpPr>
        <p:spPr>
          <a:xfrm>
            <a:off x="-18193" y="6725828"/>
            <a:ext cx="1581600" cy="132300"/>
          </a:xfrm>
          <a:prstGeom prst="rect">
            <a:avLst/>
          </a:prstGeom>
          <a:solidFill>
            <a:srgbClr val="EF6B1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1" name="Google Shape;251;p8"/>
          <p:cNvSpPr/>
          <p:nvPr/>
        </p:nvSpPr>
        <p:spPr>
          <a:xfrm>
            <a:off x="1563467" y="6725828"/>
            <a:ext cx="1518300" cy="132300"/>
          </a:xfrm>
          <a:prstGeom prst="rect">
            <a:avLst/>
          </a:prstGeom>
          <a:solidFill>
            <a:srgbClr val="AB37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2" name="Google Shape;252;p8"/>
          <p:cNvSpPr/>
          <p:nvPr/>
        </p:nvSpPr>
        <p:spPr>
          <a:xfrm>
            <a:off x="3081829" y="6725828"/>
            <a:ext cx="1518300" cy="132300"/>
          </a:xfrm>
          <a:prstGeom prst="rect">
            <a:avLst/>
          </a:prstGeom>
          <a:solidFill>
            <a:srgbClr val="94C8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3" name="Google Shape;253;p8"/>
          <p:cNvSpPr/>
          <p:nvPr/>
        </p:nvSpPr>
        <p:spPr>
          <a:xfrm>
            <a:off x="4600191" y="6725828"/>
            <a:ext cx="1518300" cy="132300"/>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4" name="Google Shape;254;p8"/>
          <p:cNvSpPr/>
          <p:nvPr/>
        </p:nvSpPr>
        <p:spPr>
          <a:xfrm>
            <a:off x="6118553" y="6725828"/>
            <a:ext cx="1518300" cy="132300"/>
          </a:xfrm>
          <a:prstGeom prst="rect">
            <a:avLst/>
          </a:prstGeom>
          <a:solidFill>
            <a:srgbClr val="675B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5" name="Google Shape;255;p8"/>
          <p:cNvSpPr/>
          <p:nvPr/>
        </p:nvSpPr>
        <p:spPr>
          <a:xfrm>
            <a:off x="7636915" y="6725828"/>
            <a:ext cx="1518300" cy="132300"/>
          </a:xfrm>
          <a:prstGeom prst="rect">
            <a:avLst/>
          </a:prstGeom>
          <a:solidFill>
            <a:srgbClr val="0097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6" name="Google Shape;256;p8"/>
          <p:cNvSpPr/>
          <p:nvPr/>
        </p:nvSpPr>
        <p:spPr>
          <a:xfrm>
            <a:off x="9155276" y="6725828"/>
            <a:ext cx="1518300" cy="132300"/>
          </a:xfrm>
          <a:prstGeom prst="rect">
            <a:avLst/>
          </a:prstGeom>
          <a:solidFill>
            <a:srgbClr val="C2B6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57" name="Google Shape;257;p8"/>
          <p:cNvSpPr/>
          <p:nvPr/>
        </p:nvSpPr>
        <p:spPr>
          <a:xfrm>
            <a:off x="10673638" y="6725828"/>
            <a:ext cx="1518300" cy="132300"/>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pic>
        <p:nvPicPr>
          <p:cNvPr descr="A screenshot of a graph&#10;&#10;Description automatically generated" id="258" name="Google Shape;258;p8"/>
          <p:cNvPicPr preferRelativeResize="0"/>
          <p:nvPr/>
        </p:nvPicPr>
        <p:blipFill rotWithShape="1">
          <a:blip r:embed="rId3">
            <a:alphaModFix/>
          </a:blip>
          <a:srcRect b="0" l="0" r="0" t="0"/>
          <a:stretch/>
        </p:blipFill>
        <p:spPr>
          <a:xfrm>
            <a:off x="643467" y="689102"/>
            <a:ext cx="10905066" cy="5479796"/>
          </a:xfrm>
          <a:prstGeom prst="rect">
            <a:avLst/>
          </a:prstGeom>
          <a:noFill/>
          <a:ln>
            <a:noFill/>
          </a:ln>
        </p:spPr>
      </p:pic>
      <p:sp>
        <p:nvSpPr>
          <p:cNvPr id="259" name="Google Shape;259;p8"/>
          <p:cNvSpPr txBox="1"/>
          <p:nvPr/>
        </p:nvSpPr>
        <p:spPr>
          <a:xfrm>
            <a:off x="913200" y="-35767"/>
            <a:ext cx="10365600" cy="911700"/>
          </a:xfrm>
          <a:prstGeom prst="rect">
            <a:avLst/>
          </a:prstGeom>
          <a:noFill/>
          <a:ln>
            <a:noFill/>
          </a:ln>
        </p:spPr>
        <p:txBody>
          <a:bodyPr anchorCtr="0" anchor="t" bIns="121850" lIns="121850" spcFirstLastPara="1" rIns="121850" wrap="square" tIns="12185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6C2196"/>
                </a:solidFill>
                <a:latin typeface="Arial"/>
                <a:ea typeface="Arial"/>
                <a:cs typeface="Arial"/>
                <a:sym typeface="Arial"/>
              </a:rPr>
              <a:t>Eyes are Supposed to Grow</a:t>
            </a:r>
            <a:endParaRPr b="0" i="0" sz="3600" u="none" cap="none" strike="noStrike">
              <a:solidFill>
                <a:srgbClr val="6C2196"/>
              </a:solidFill>
              <a:latin typeface="Arial"/>
              <a:ea typeface="Arial"/>
              <a:cs typeface="Arial"/>
              <a:sym typeface="Arial"/>
            </a:endParaRPr>
          </a:p>
        </p:txBody>
      </p:sp>
      <p:sp>
        <p:nvSpPr>
          <p:cNvPr id="260" name="Google Shape;260;p8"/>
          <p:cNvSpPr txBox="1"/>
          <p:nvPr/>
        </p:nvSpPr>
        <p:spPr>
          <a:xfrm>
            <a:off x="2110207" y="6066897"/>
            <a:ext cx="11030700" cy="1176900"/>
          </a:xfrm>
          <a:prstGeom prst="rect">
            <a:avLst/>
          </a:prstGeom>
          <a:noFill/>
          <a:ln>
            <a:noFill/>
          </a:ln>
        </p:spPr>
        <p:txBody>
          <a:bodyPr anchorCtr="0" anchor="t" bIns="121850" lIns="121850" spcFirstLastPara="1" rIns="121850" wrap="square" tIns="121850">
            <a:noAutofit/>
          </a:bodyPr>
          <a:lstStyle/>
          <a:p>
            <a:pPr indent="-517525" lvl="0" marL="517525" marR="0" rtl="0" algn="l">
              <a:lnSpc>
                <a:spcPct val="100000"/>
              </a:lnSpc>
              <a:spcBef>
                <a:spcPts val="0"/>
              </a:spcBef>
              <a:spcAft>
                <a:spcPts val="0"/>
              </a:spcAft>
              <a:buClr>
                <a:srgbClr val="000000"/>
              </a:buClr>
              <a:buSzPts val="2650"/>
              <a:buFont typeface="Arial"/>
              <a:buNone/>
            </a:pPr>
            <a:r>
              <a:rPr b="1" i="0" lang="en-US" sz="2650" u="none" cap="none" strike="noStrike">
                <a:solidFill>
                  <a:srgbClr val="7B6E66"/>
                </a:solidFill>
                <a:latin typeface="Arial"/>
                <a:ea typeface="Arial"/>
                <a:cs typeface="Arial"/>
                <a:sym typeface="Arial"/>
              </a:rPr>
              <a:t>Emmetropes: 0.20 mm slowing to 0.10 mm per year</a:t>
            </a:r>
            <a:endParaRPr b="0" i="0" sz="265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9"/>
          <p:cNvSpPr/>
          <p:nvPr/>
        </p:nvSpPr>
        <p:spPr>
          <a:xfrm>
            <a:off x="-18193" y="6725828"/>
            <a:ext cx="1581600" cy="132300"/>
          </a:xfrm>
          <a:prstGeom prst="rect">
            <a:avLst/>
          </a:prstGeom>
          <a:solidFill>
            <a:srgbClr val="EF6B1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66" name="Google Shape;266;p9"/>
          <p:cNvSpPr/>
          <p:nvPr/>
        </p:nvSpPr>
        <p:spPr>
          <a:xfrm>
            <a:off x="1563467" y="6725828"/>
            <a:ext cx="1518300" cy="132300"/>
          </a:xfrm>
          <a:prstGeom prst="rect">
            <a:avLst/>
          </a:prstGeom>
          <a:solidFill>
            <a:srgbClr val="AB37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67" name="Google Shape;267;p9"/>
          <p:cNvSpPr/>
          <p:nvPr/>
        </p:nvSpPr>
        <p:spPr>
          <a:xfrm>
            <a:off x="3081829" y="6725828"/>
            <a:ext cx="1518300" cy="132300"/>
          </a:xfrm>
          <a:prstGeom prst="rect">
            <a:avLst/>
          </a:prstGeom>
          <a:solidFill>
            <a:srgbClr val="94C8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68" name="Google Shape;268;p9"/>
          <p:cNvSpPr/>
          <p:nvPr/>
        </p:nvSpPr>
        <p:spPr>
          <a:xfrm>
            <a:off x="4600191" y="6725828"/>
            <a:ext cx="1518300" cy="132300"/>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69" name="Google Shape;269;p9"/>
          <p:cNvSpPr/>
          <p:nvPr/>
        </p:nvSpPr>
        <p:spPr>
          <a:xfrm>
            <a:off x="6118553" y="6725828"/>
            <a:ext cx="1518300" cy="132300"/>
          </a:xfrm>
          <a:prstGeom prst="rect">
            <a:avLst/>
          </a:prstGeom>
          <a:solidFill>
            <a:srgbClr val="675B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70" name="Google Shape;270;p9"/>
          <p:cNvSpPr/>
          <p:nvPr/>
        </p:nvSpPr>
        <p:spPr>
          <a:xfrm>
            <a:off x="7636915" y="6725828"/>
            <a:ext cx="1518300" cy="132300"/>
          </a:xfrm>
          <a:prstGeom prst="rect">
            <a:avLst/>
          </a:prstGeom>
          <a:solidFill>
            <a:srgbClr val="0097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71" name="Google Shape;271;p9"/>
          <p:cNvSpPr/>
          <p:nvPr/>
        </p:nvSpPr>
        <p:spPr>
          <a:xfrm>
            <a:off x="9155276" y="6725828"/>
            <a:ext cx="1518300" cy="132300"/>
          </a:xfrm>
          <a:prstGeom prst="rect">
            <a:avLst/>
          </a:prstGeom>
          <a:solidFill>
            <a:srgbClr val="C2B6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72" name="Google Shape;272;p9"/>
          <p:cNvSpPr/>
          <p:nvPr/>
        </p:nvSpPr>
        <p:spPr>
          <a:xfrm>
            <a:off x="10673638" y="6725828"/>
            <a:ext cx="1518300" cy="132300"/>
          </a:xfrm>
          <a:prstGeom prst="rect">
            <a:avLst/>
          </a:prstGeom>
          <a:solidFill>
            <a:srgbClr val="537D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lt1"/>
              </a:solidFill>
              <a:latin typeface="Arial"/>
              <a:ea typeface="Arial"/>
              <a:cs typeface="Arial"/>
              <a:sym typeface="Arial"/>
            </a:endParaRPr>
          </a:p>
        </p:txBody>
      </p:sp>
      <p:pic>
        <p:nvPicPr>
          <p:cNvPr id="273" name="Google Shape;273;p9"/>
          <p:cNvPicPr preferRelativeResize="0"/>
          <p:nvPr/>
        </p:nvPicPr>
        <p:blipFill rotWithShape="1">
          <a:blip r:embed="rId3">
            <a:alphaModFix/>
          </a:blip>
          <a:srcRect b="0" l="0" r="0" t="0"/>
          <a:stretch/>
        </p:blipFill>
        <p:spPr>
          <a:xfrm>
            <a:off x="76200" y="977575"/>
            <a:ext cx="11976524" cy="5658921"/>
          </a:xfrm>
          <a:prstGeom prst="rect">
            <a:avLst/>
          </a:prstGeom>
          <a:noFill/>
          <a:ln>
            <a:noFill/>
          </a:ln>
        </p:spPr>
      </p:pic>
      <p:sp>
        <p:nvSpPr>
          <p:cNvPr id="274" name="Google Shape;274;p9"/>
          <p:cNvSpPr txBox="1"/>
          <p:nvPr/>
        </p:nvSpPr>
        <p:spPr>
          <a:xfrm>
            <a:off x="455300" y="138600"/>
            <a:ext cx="11308800" cy="64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Refractive error projection of an emmetropic 5 year old (purple) vs real patient data treated with atropine</a:t>
            </a:r>
            <a:endParaRPr b="0" i="0" sz="20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