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56" r:id="rId2"/>
    <p:sldId id="319" r:id="rId3"/>
    <p:sldId id="503" r:id="rId4"/>
    <p:sldId id="521" r:id="rId5"/>
    <p:sldId id="522" r:id="rId6"/>
    <p:sldId id="523" r:id="rId7"/>
    <p:sldId id="520" r:id="rId8"/>
    <p:sldId id="519" r:id="rId9"/>
    <p:sldId id="510" r:id="rId10"/>
    <p:sldId id="257" r:id="rId11"/>
    <p:sldId id="346" r:id="rId12"/>
    <p:sldId id="329" r:id="rId13"/>
    <p:sldId id="258" r:id="rId14"/>
    <p:sldId id="306" r:id="rId15"/>
    <p:sldId id="517" r:id="rId16"/>
    <p:sldId id="327" r:id="rId17"/>
    <p:sldId id="328" r:id="rId18"/>
    <p:sldId id="331" r:id="rId19"/>
    <p:sldId id="350" r:id="rId20"/>
    <p:sldId id="508" r:id="rId21"/>
    <p:sldId id="504" r:id="rId22"/>
    <p:sldId id="481" r:id="rId23"/>
    <p:sldId id="511" r:id="rId24"/>
    <p:sldId id="505" r:id="rId25"/>
    <p:sldId id="513" r:id="rId26"/>
    <p:sldId id="509" r:id="rId27"/>
    <p:sldId id="483" r:id="rId28"/>
    <p:sldId id="484" r:id="rId29"/>
    <p:sldId id="485" r:id="rId30"/>
    <p:sldId id="486" r:id="rId31"/>
    <p:sldId id="487" r:id="rId32"/>
    <p:sldId id="488" r:id="rId33"/>
    <p:sldId id="489" r:id="rId34"/>
    <p:sldId id="490" r:id="rId35"/>
    <p:sldId id="491" r:id="rId36"/>
    <p:sldId id="492" r:id="rId37"/>
    <p:sldId id="493" r:id="rId38"/>
    <p:sldId id="494" r:id="rId39"/>
    <p:sldId id="495" r:id="rId40"/>
    <p:sldId id="506" r:id="rId41"/>
    <p:sldId id="518" r:id="rId42"/>
    <p:sldId id="497" r:id="rId43"/>
    <p:sldId id="507" r:id="rId44"/>
    <p:sldId id="498" r:id="rId45"/>
    <p:sldId id="500" r:id="rId46"/>
    <p:sldId id="501" r:id="rId47"/>
    <p:sldId id="512" r:id="rId48"/>
    <p:sldId id="514" r:id="rId49"/>
    <p:sldId id="515" r:id="rId50"/>
    <p:sldId id="516" r:id="rId51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F8B804E-98D7-44B0-8219-CCEE6C757CB9}">
          <p14:sldIdLst>
            <p14:sldId id="256"/>
            <p14:sldId id="319"/>
            <p14:sldId id="503"/>
            <p14:sldId id="521"/>
            <p14:sldId id="522"/>
            <p14:sldId id="523"/>
            <p14:sldId id="520"/>
            <p14:sldId id="519"/>
            <p14:sldId id="510"/>
            <p14:sldId id="257"/>
            <p14:sldId id="346"/>
            <p14:sldId id="329"/>
            <p14:sldId id="258"/>
            <p14:sldId id="306"/>
            <p14:sldId id="517"/>
            <p14:sldId id="327"/>
            <p14:sldId id="328"/>
            <p14:sldId id="331"/>
            <p14:sldId id="350"/>
            <p14:sldId id="508"/>
            <p14:sldId id="504"/>
            <p14:sldId id="481"/>
            <p14:sldId id="511"/>
            <p14:sldId id="505"/>
            <p14:sldId id="513"/>
            <p14:sldId id="509"/>
            <p14:sldId id="483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506"/>
            <p14:sldId id="518"/>
            <p14:sldId id="497"/>
            <p14:sldId id="507"/>
            <p14:sldId id="498"/>
            <p14:sldId id="500"/>
            <p14:sldId id="501"/>
            <p14:sldId id="512"/>
            <p14:sldId id="514"/>
            <p14:sldId id="515"/>
            <p14:sldId id="516"/>
          </p14:sldIdLst>
        </p14:section>
        <p14:section name="Untitled Section" id="{86176DFD-BAD7-4089-BAD9-E43C54C7A135}">
          <p14:sldIdLst/>
        </p14:section>
        <p14:section name="Untitled Section" id="{58D17904-7FE3-4820-AB84-0EEFA229E189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6E66"/>
    <a:srgbClr val="708B35"/>
    <a:srgbClr val="535353"/>
    <a:srgbClr val="77B800"/>
    <a:srgbClr val="BD4700"/>
    <a:srgbClr val="658D3C"/>
    <a:srgbClr val="00B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000000"/>
              </a:solidFill>
              <a:prstDash val="solid"/>
              <a:round/>
            </a:ln>
          </a:left>
          <a:right>
            <a:ln w="9525" cap="flat">
              <a:solidFill>
                <a:srgbClr val="000000"/>
              </a:solidFill>
              <a:prstDash val="solid"/>
              <a:round/>
            </a:ln>
          </a:right>
          <a:top>
            <a:ln w="9525" cap="flat">
              <a:solidFill>
                <a:srgbClr val="000000"/>
              </a:solidFill>
              <a:prstDash val="solid"/>
              <a:round/>
            </a:ln>
          </a:top>
          <a:bottom>
            <a:ln w="9525" cap="flat">
              <a:solidFill>
                <a:srgbClr val="000000"/>
              </a:solidFill>
              <a:prstDash val="solid"/>
              <a:round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7E6"/>
          </a:solidFill>
        </a:fill>
      </a:tcStyle>
    </a:wholeTbl>
    <a:band2H>
      <a:tcTxStyle/>
      <a:tcStyle>
        <a:tcBdr/>
        <a:fill>
          <a:solidFill>
            <a:srgbClr val="E7EC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2CD"/>
          </a:solidFill>
        </a:fill>
      </a:tcStyle>
    </a:wholeTbl>
    <a:band2H>
      <a:tcTxStyle/>
      <a:tcStyle>
        <a:tcBdr/>
        <a:fill>
          <a:solidFill>
            <a:srgbClr val="ED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CCCC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0679" autoAdjust="0"/>
  </p:normalViewPr>
  <p:slideViewPr>
    <p:cSldViewPr snapToGrid="0">
      <p:cViewPr varScale="1">
        <p:scale>
          <a:sx n="117" d="100"/>
          <a:sy n="117" d="100"/>
        </p:scale>
        <p:origin x="135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257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5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15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9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36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0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9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0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18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846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7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8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5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25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844425" y="1586324"/>
            <a:ext cx="5971500" cy="31485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Clr>
                <a:srgbClr val="AB371D"/>
              </a:buClr>
              <a:buFont typeface="Arial"/>
              <a:buChar char="•"/>
            </a:lvl1pPr>
            <a:lvl2pPr>
              <a:spcBef>
                <a:spcPts val="0"/>
              </a:spcBef>
              <a:buClr>
                <a:srgbClr val="AB371D"/>
              </a:buClr>
              <a:buFont typeface="Arial"/>
            </a:lvl2pPr>
            <a:lvl3pPr>
              <a:spcBef>
                <a:spcPts val="0"/>
              </a:spcBef>
              <a:buClr>
                <a:srgbClr val="AB371D"/>
              </a:buClr>
              <a:buFont typeface="Arial"/>
            </a:lvl3pPr>
            <a:lvl4pPr>
              <a:spcBef>
                <a:spcPts val="0"/>
              </a:spcBef>
              <a:buClr>
                <a:srgbClr val="AB371D"/>
              </a:buClr>
              <a:buFont typeface="Arial"/>
            </a:lvl4pPr>
            <a:lvl5pPr>
              <a:spcBef>
                <a:spcPts val="0"/>
              </a:spcBef>
              <a:buClr>
                <a:srgbClr val="AB371D"/>
              </a:buClr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AB371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46" name="Group 146"/>
          <p:cNvGrpSpPr/>
          <p:nvPr/>
        </p:nvGrpSpPr>
        <p:grpSpPr>
          <a:xfrm>
            <a:off x="9081157" y="180"/>
            <a:ext cx="135706" cy="5166361"/>
            <a:chOff x="0" y="0"/>
            <a:chExt cx="135705" cy="5166359"/>
          </a:xfrm>
        </p:grpSpPr>
        <p:sp>
          <p:nvSpPr>
            <p:cNvPr id="138" name="Shape 138"/>
            <p:cNvSpPr/>
            <p:nvPr/>
          </p:nvSpPr>
          <p:spPr>
            <a:xfrm rot="5400000">
              <a:off x="-266763" y="266762"/>
              <a:ext cx="669231" cy="135706"/>
            </a:xfrm>
            <a:prstGeom prst="rect">
              <a:avLst/>
            </a:prstGeom>
            <a:solidFill>
              <a:srgbClr val="EF6B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 rot="5400000">
              <a:off x="-253372" y="922600"/>
              <a:ext cx="642449" cy="135706"/>
            </a:xfrm>
            <a:prstGeom prst="rect">
              <a:avLst/>
            </a:prstGeom>
            <a:solidFill>
              <a:srgbClr val="AB37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5400000">
              <a:off x="-253372" y="1565048"/>
              <a:ext cx="642449" cy="135706"/>
            </a:xfrm>
            <a:prstGeom prst="rect">
              <a:avLst/>
            </a:prstGeom>
            <a:solidFill>
              <a:srgbClr val="94C8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rot="5400000">
              <a:off x="-253372" y="2207495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5400000">
              <a:off x="-253372" y="2849942"/>
              <a:ext cx="642449" cy="135706"/>
            </a:xfrm>
            <a:prstGeom prst="rect">
              <a:avLst/>
            </a:prstGeom>
            <a:solidFill>
              <a:srgbClr val="675B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5400000">
              <a:off x="-253372" y="3492389"/>
              <a:ext cx="642449" cy="135706"/>
            </a:xfrm>
            <a:prstGeom prst="rect">
              <a:avLst/>
            </a:prstGeom>
            <a:solidFill>
              <a:srgbClr val="0097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rot="5400000">
              <a:off x="-253372" y="4134836"/>
              <a:ext cx="642449" cy="135706"/>
            </a:xfrm>
            <a:prstGeom prst="rect">
              <a:avLst/>
            </a:prstGeom>
            <a:solidFill>
              <a:srgbClr val="C2B6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5400000">
              <a:off x="-253372" y="4777283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sz="half" idx="1"/>
          </p:nvPr>
        </p:nvSpPr>
        <p:spPr>
          <a:xfrm>
            <a:off x="844424" y="1584699"/>
            <a:ext cx="3267301" cy="321900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Clr>
                <a:srgbClr val="94C84B"/>
              </a:buClr>
              <a:buFont typeface="Arial"/>
              <a:buChar char="•"/>
            </a:lvl1pPr>
            <a:lvl2pPr>
              <a:spcBef>
                <a:spcPts val="0"/>
              </a:spcBef>
              <a:buClr>
                <a:srgbClr val="94C84B"/>
              </a:buClr>
              <a:buFont typeface="Arial"/>
            </a:lvl2pPr>
            <a:lvl3pPr>
              <a:spcBef>
                <a:spcPts val="0"/>
              </a:spcBef>
              <a:buClr>
                <a:srgbClr val="94C84B"/>
              </a:buClr>
              <a:buFont typeface="Arial"/>
            </a:lvl3pPr>
            <a:lvl4pPr>
              <a:spcBef>
                <a:spcPts val="0"/>
              </a:spcBef>
              <a:buClr>
                <a:srgbClr val="94C84B"/>
              </a:buClr>
              <a:buFont typeface="Arial"/>
            </a:lvl4pPr>
            <a:lvl5pPr>
              <a:spcBef>
                <a:spcPts val="0"/>
              </a:spcBef>
              <a:buClr>
                <a:srgbClr val="94C84B"/>
              </a:buClr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half" idx="13"/>
          </p:nvPr>
        </p:nvSpPr>
        <p:spPr>
          <a:xfrm>
            <a:off x="4308497" y="1584699"/>
            <a:ext cx="3267302" cy="3219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Clr>
                <a:srgbClr val="94C84B"/>
              </a:buClr>
              <a:buFont typeface="Arial"/>
              <a:buChar char="•"/>
            </a:pP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537D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166" name="Group 166"/>
          <p:cNvGrpSpPr/>
          <p:nvPr/>
        </p:nvGrpSpPr>
        <p:grpSpPr>
          <a:xfrm>
            <a:off x="9081157" y="180"/>
            <a:ext cx="135706" cy="5166361"/>
            <a:chOff x="0" y="0"/>
            <a:chExt cx="135705" cy="5166359"/>
          </a:xfrm>
        </p:grpSpPr>
        <p:sp>
          <p:nvSpPr>
            <p:cNvPr id="158" name="Shape 158"/>
            <p:cNvSpPr/>
            <p:nvPr/>
          </p:nvSpPr>
          <p:spPr>
            <a:xfrm rot="5400000">
              <a:off x="-266763" y="266762"/>
              <a:ext cx="669231" cy="135706"/>
            </a:xfrm>
            <a:prstGeom prst="rect">
              <a:avLst/>
            </a:prstGeom>
            <a:solidFill>
              <a:srgbClr val="EF6B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253372" y="922600"/>
              <a:ext cx="642449" cy="135706"/>
            </a:xfrm>
            <a:prstGeom prst="rect">
              <a:avLst/>
            </a:prstGeom>
            <a:solidFill>
              <a:srgbClr val="AB37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253372" y="1565048"/>
              <a:ext cx="642449" cy="135706"/>
            </a:xfrm>
            <a:prstGeom prst="rect">
              <a:avLst/>
            </a:prstGeom>
            <a:solidFill>
              <a:srgbClr val="94C8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1" name="Shape 161"/>
            <p:cNvSpPr/>
            <p:nvPr/>
          </p:nvSpPr>
          <p:spPr>
            <a:xfrm rot="5400000">
              <a:off x="-253372" y="2207495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Shape 162"/>
            <p:cNvSpPr/>
            <p:nvPr/>
          </p:nvSpPr>
          <p:spPr>
            <a:xfrm rot="5400000">
              <a:off x="-253372" y="2849942"/>
              <a:ext cx="642449" cy="135706"/>
            </a:xfrm>
            <a:prstGeom prst="rect">
              <a:avLst/>
            </a:prstGeom>
            <a:solidFill>
              <a:srgbClr val="675B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 rot="5400000">
              <a:off x="-253372" y="3492389"/>
              <a:ext cx="642449" cy="135706"/>
            </a:xfrm>
            <a:prstGeom prst="rect">
              <a:avLst/>
            </a:prstGeom>
            <a:solidFill>
              <a:srgbClr val="0097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 rot="5400000">
              <a:off x="-253372" y="4134836"/>
              <a:ext cx="642449" cy="135706"/>
            </a:xfrm>
            <a:prstGeom prst="rect">
              <a:avLst/>
            </a:prstGeom>
            <a:solidFill>
              <a:srgbClr val="C2B6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 rot="5400000">
              <a:off x="-253372" y="4777283"/>
              <a:ext cx="642449" cy="135706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/>
        </p:nvSpPr>
        <p:spPr>
          <a:xfrm>
            <a:off x="0" y="-1"/>
            <a:ext cx="9144000" cy="3745802"/>
          </a:xfrm>
          <a:prstGeom prst="rect">
            <a:avLst/>
          </a:prstGeom>
          <a:solidFill>
            <a:srgbClr val="537D2F"/>
          </a:solidFill>
          <a:ln>
            <a:solidFill>
              <a:srgbClr val="67176E"/>
            </a:solidFill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5" name="Shape 21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537D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Shape 22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EF6B1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Shape 23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0097C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Shape 24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67176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5" name="Shape 25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-1" y="0"/>
            <a:ext cx="4071227" cy="5143499"/>
          </a:xfrm>
          <a:prstGeom prst="rect">
            <a:avLst/>
          </a:prstGeom>
          <a:solidFill>
            <a:srgbClr val="AB371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5" name="Shape 265"/>
          <p:cNvSpPr/>
          <p:nvPr/>
        </p:nvSpPr>
        <p:spPr>
          <a:xfrm>
            <a:off x="578999" y="578999"/>
            <a:ext cx="54301" cy="67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265CE-2173-4462-9504-B335978C621F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1/5/2021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3318" y="4628763"/>
            <a:ext cx="279882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14C57-D504-4383-BCF8-50D966A7ED5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0" y="-1"/>
            <a:ext cx="9144000" cy="4372429"/>
          </a:xfrm>
          <a:prstGeom prst="rect">
            <a:avLst/>
          </a:prstGeom>
          <a:solidFill>
            <a:srgbClr val="EF6B1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Shape 41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</a:lvl1pPr>
            <a:lvl2pPr>
              <a:spcBef>
                <a:spcPts val="0"/>
              </a:spcBef>
              <a:buClrTx/>
              <a:buSzTx/>
              <a:buFontTx/>
              <a:buNone/>
            </a:lvl2pPr>
            <a:lvl3pPr>
              <a:spcBef>
                <a:spcPts val="0"/>
              </a:spcBef>
              <a:buClrTx/>
              <a:buSzTx/>
              <a:buFontTx/>
              <a:buNone/>
            </a:lvl3pPr>
            <a:lvl4pPr>
              <a:spcBef>
                <a:spcPts val="0"/>
              </a:spcBef>
              <a:buClrTx/>
              <a:buSzTx/>
              <a:buFontTx/>
              <a:buNone/>
            </a:lvl4pPr>
            <a:lvl5pPr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0" y="-1"/>
            <a:ext cx="9144000" cy="4372429"/>
          </a:xfrm>
          <a:prstGeom prst="rect">
            <a:avLst/>
          </a:prstGeom>
          <a:solidFill>
            <a:srgbClr val="0097C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</a:lvl1pPr>
            <a:lvl2pPr>
              <a:spcBef>
                <a:spcPts val="0"/>
              </a:spcBef>
              <a:buClrTx/>
              <a:buSzTx/>
              <a:buFontTx/>
              <a:buNone/>
            </a:lvl2pPr>
            <a:lvl3pPr>
              <a:spcBef>
                <a:spcPts val="0"/>
              </a:spcBef>
              <a:buClrTx/>
              <a:buSzTx/>
              <a:buFontTx/>
              <a:buNone/>
            </a:lvl3pPr>
            <a:lvl4pPr>
              <a:spcBef>
                <a:spcPts val="0"/>
              </a:spcBef>
              <a:buClrTx/>
              <a:buSzTx/>
              <a:buFontTx/>
              <a:buNone/>
            </a:lvl4pPr>
            <a:lvl5pPr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-1"/>
            <a:ext cx="9144000" cy="4372429"/>
          </a:xfrm>
          <a:prstGeom prst="rect">
            <a:avLst/>
          </a:prstGeom>
          <a:solidFill>
            <a:srgbClr val="67176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3" name="Shape 63"/>
          <p:cNvSpPr/>
          <p:nvPr/>
        </p:nvSpPr>
        <p:spPr>
          <a:xfrm>
            <a:off x="578999" y="1721999"/>
            <a:ext cx="54301" cy="1363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xfrm>
            <a:off x="826350" y="1519225"/>
            <a:ext cx="4638300" cy="1159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826350" y="2763850"/>
            <a:ext cx="7632000" cy="78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Tx/>
              <a:buSzTx/>
              <a:buFontTx/>
              <a:buNone/>
            </a:lvl1pPr>
            <a:lvl2pPr>
              <a:spcBef>
                <a:spcPts val="0"/>
              </a:spcBef>
              <a:buClrTx/>
              <a:buSzTx/>
              <a:buFontTx/>
              <a:buNone/>
            </a:lvl2pPr>
            <a:lvl3pPr>
              <a:spcBef>
                <a:spcPts val="0"/>
              </a:spcBef>
              <a:buClrTx/>
              <a:buSzTx/>
              <a:buFontTx/>
              <a:buNone/>
            </a:lvl3pPr>
            <a:lvl4pPr>
              <a:spcBef>
                <a:spcPts val="0"/>
              </a:spcBef>
              <a:buClrTx/>
              <a:buSzTx/>
              <a:buFontTx/>
              <a:buNone/>
            </a:lvl4pPr>
            <a:lvl5pPr>
              <a:spcBef>
                <a:spcPts val="0"/>
              </a:spcBef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537D2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95" name="Shape 9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EF6B1A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0097C4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844425" y="422499"/>
            <a:ext cx="322680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5" name="Shape 11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67176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17" name="Shape 117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-90716" y="-27893"/>
            <a:ext cx="9280071" cy="5262109"/>
          </a:xfrm>
          <a:prstGeom prst="rect">
            <a:avLst/>
          </a:prstGeom>
          <a:solidFill>
            <a:srgbClr val="AB371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39873" y="742343"/>
            <a:ext cx="1957199" cy="1539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9600" b="1">
                <a:solidFill>
                  <a:srgbClr val="FFFFFF"/>
                </a:solidFill>
              </a:defRPr>
            </a:lvl1pPr>
          </a:lstStyle>
          <a:p>
            <a:r>
              <a:t>“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half" idx="1"/>
          </p:nvPr>
        </p:nvSpPr>
        <p:spPr>
          <a:xfrm>
            <a:off x="1261049" y="1058150"/>
            <a:ext cx="5404501" cy="274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1pPr>
            <a:lvl2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2pPr>
            <a:lvl3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3pPr>
            <a:lvl4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4pPr>
            <a:lvl5pPr>
              <a:spcBef>
                <a:spcPts val="0"/>
              </a:spcBef>
              <a:buClr>
                <a:srgbClr val="FFFFFF"/>
              </a:buClr>
              <a:defRPr sz="3000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Treehouse_4c_gradient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0240" y="332242"/>
            <a:ext cx="3621738" cy="30060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1"/>
          <p:cNvGrpSpPr/>
          <p:nvPr/>
        </p:nvGrpSpPr>
        <p:grpSpPr>
          <a:xfrm>
            <a:off x="-2" y="5053441"/>
            <a:ext cx="9157645" cy="99130"/>
            <a:chOff x="0" y="0"/>
            <a:chExt cx="9157644" cy="99128"/>
          </a:xfrm>
        </p:grpSpPr>
        <p:sp>
          <p:nvSpPr>
            <p:cNvPr id="3" name="Shape 3"/>
            <p:cNvSpPr/>
            <p:nvPr/>
          </p:nvSpPr>
          <p:spPr>
            <a:xfrm>
              <a:off x="0" y="0"/>
              <a:ext cx="1186245" cy="99129"/>
            </a:xfrm>
            <a:prstGeom prst="rect">
              <a:avLst/>
            </a:prstGeom>
            <a:solidFill>
              <a:srgbClr val="EF6B1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Shape 4"/>
            <p:cNvSpPr/>
            <p:nvPr/>
          </p:nvSpPr>
          <p:spPr>
            <a:xfrm>
              <a:off x="1186245" y="0"/>
              <a:ext cx="1138772" cy="99129"/>
            </a:xfrm>
            <a:prstGeom prst="rect">
              <a:avLst/>
            </a:prstGeom>
            <a:solidFill>
              <a:srgbClr val="AB371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" name="Shape 5"/>
            <p:cNvSpPr/>
            <p:nvPr/>
          </p:nvSpPr>
          <p:spPr>
            <a:xfrm>
              <a:off x="2325016" y="0"/>
              <a:ext cx="1138772" cy="99129"/>
            </a:xfrm>
            <a:prstGeom prst="rect">
              <a:avLst/>
            </a:prstGeom>
            <a:solidFill>
              <a:srgbClr val="94C84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 6"/>
            <p:cNvSpPr/>
            <p:nvPr/>
          </p:nvSpPr>
          <p:spPr>
            <a:xfrm>
              <a:off x="3463788" y="0"/>
              <a:ext cx="1138772" cy="99129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 7"/>
            <p:cNvSpPr/>
            <p:nvPr/>
          </p:nvSpPr>
          <p:spPr>
            <a:xfrm>
              <a:off x="4602559" y="0"/>
              <a:ext cx="1138772" cy="99129"/>
            </a:xfrm>
            <a:prstGeom prst="rect">
              <a:avLst/>
            </a:prstGeom>
            <a:solidFill>
              <a:srgbClr val="675B5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 8"/>
            <p:cNvSpPr/>
            <p:nvPr/>
          </p:nvSpPr>
          <p:spPr>
            <a:xfrm>
              <a:off x="5741330" y="0"/>
              <a:ext cx="1138772" cy="99129"/>
            </a:xfrm>
            <a:prstGeom prst="rect">
              <a:avLst/>
            </a:prstGeom>
            <a:solidFill>
              <a:srgbClr val="0097C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6880102" y="0"/>
              <a:ext cx="1138772" cy="99129"/>
            </a:xfrm>
            <a:prstGeom prst="rect">
              <a:avLst/>
            </a:prstGeom>
            <a:solidFill>
              <a:srgbClr val="C2B6A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 10"/>
            <p:cNvSpPr/>
            <p:nvPr/>
          </p:nvSpPr>
          <p:spPr>
            <a:xfrm>
              <a:off x="8018873" y="0"/>
              <a:ext cx="1138772" cy="99129"/>
            </a:xfrm>
            <a:prstGeom prst="rect">
              <a:avLst/>
            </a:prstGeom>
            <a:solidFill>
              <a:srgbClr val="537D2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457200" marR="0" indent="-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▪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1pPr>
      <a:lvl2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▫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2pPr>
      <a:lvl3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▸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3pPr>
      <a:lvl4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4pPr>
      <a:lvl5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5pPr>
      <a:lvl6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6pPr>
      <a:lvl7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7pPr>
      <a:lvl8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8pPr>
      <a:lvl9pPr marL="0" marR="0" indent="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FF004E"/>
        </a:buClr>
        <a:buSzPct val="100000"/>
        <a:buFont typeface="Helvetica"/>
        <a:buChar char="▹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Titillium Web"/>
          <a:ea typeface="Titillium Web"/>
          <a:cs typeface="Titillium Web"/>
          <a:sym typeface="Titillium Web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reehouseeyes/videos/248859579877259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uwaterloo.ca/covid-19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33.jpeg"/><Relationship Id="rId5" Type="http://schemas.openxmlformats.org/officeDocument/2006/relationships/image" Target="../media/image28.pn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 idx="4294967295"/>
          </p:nvPr>
        </p:nvSpPr>
        <p:spPr>
          <a:xfrm>
            <a:off x="0" y="3779061"/>
            <a:ext cx="9144000" cy="57521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500">
                <a:solidFill>
                  <a:srgbClr val="94C84B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en-US" dirty="0">
                <a:solidFill>
                  <a:srgbClr val="77B8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We think big for little eyes.</a:t>
            </a:r>
            <a:endParaRPr dirty="0">
              <a:solidFill>
                <a:srgbClr val="77B8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09" y="238266"/>
            <a:ext cx="4226781" cy="3540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4" y="548318"/>
            <a:ext cx="7455152" cy="857401"/>
          </a:xfrm>
          <a:prstGeom prst="rect">
            <a:avLst/>
          </a:prstGeom>
        </p:spPr>
        <p:txBody>
          <a:bodyPr/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(nearsightedness) is an epidemic</a:t>
            </a:r>
          </a:p>
        </p:txBody>
      </p:sp>
      <p:pic>
        <p:nvPicPr>
          <p:cNvPr id="343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4" y="1512647"/>
            <a:ext cx="4709536" cy="31341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45" name="Shape 345"/>
          <p:cNvSpPr/>
          <p:nvPr/>
        </p:nvSpPr>
        <p:spPr>
          <a:xfrm>
            <a:off x="597688" y="2427338"/>
            <a:ext cx="59888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25</a:t>
            </a:r>
          </a:p>
        </p:txBody>
      </p:sp>
      <p:sp>
        <p:nvSpPr>
          <p:cNvPr id="346" name="Shape 346"/>
          <p:cNvSpPr/>
          <p:nvPr/>
        </p:nvSpPr>
        <p:spPr>
          <a:xfrm>
            <a:off x="7233079" y="2429525"/>
            <a:ext cx="8521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700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27" y="2055713"/>
            <a:ext cx="758420" cy="433181"/>
          </a:xfrm>
          <a:prstGeom prst="rect">
            <a:avLst/>
          </a:prstGeom>
        </p:spPr>
      </p:pic>
      <p:sp>
        <p:nvSpPr>
          <p:cNvPr id="9" name="Diagonal Stripe 8"/>
          <p:cNvSpPr/>
          <p:nvPr/>
        </p:nvSpPr>
        <p:spPr>
          <a:xfrm rot="247758">
            <a:off x="3134848" y="2163361"/>
            <a:ext cx="121325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0" name="Diagonal Stripe 9"/>
          <p:cNvSpPr/>
          <p:nvPr/>
        </p:nvSpPr>
        <p:spPr>
          <a:xfrm rot="11416618" flipV="1">
            <a:off x="2401886" y="2166388"/>
            <a:ext cx="54269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1" name="Shape 345"/>
          <p:cNvSpPr/>
          <p:nvPr/>
        </p:nvSpPr>
        <p:spPr>
          <a:xfrm>
            <a:off x="1173982" y="2427338"/>
            <a:ext cx="42575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%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Shape 345"/>
          <p:cNvSpPr/>
          <p:nvPr/>
        </p:nvSpPr>
        <p:spPr>
          <a:xfrm>
            <a:off x="8038608" y="2427337"/>
            <a:ext cx="6918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yrs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4A93A51F-BA39-4A06-9DE7-B962CD6E73C0}"/>
              </a:ext>
            </a:extLst>
          </p:cNvPr>
          <p:cNvSpPr/>
          <p:nvPr/>
        </p:nvSpPr>
        <p:spPr>
          <a:xfrm>
            <a:off x="2073094" y="528454"/>
            <a:ext cx="2572385" cy="620486"/>
          </a:xfrm>
          <a:prstGeom prst="mathMultiply">
            <a:avLst/>
          </a:prstGeom>
          <a:solidFill>
            <a:srgbClr val="FF0000"/>
          </a:solidFill>
          <a:ln w="25400" cap="flat">
            <a:solidFill>
              <a:srgbClr val="7B6E66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2" animBg="1" advAuto="0"/>
      <p:bldP spid="346" grpId="3" animBg="1" advAuto="0"/>
      <p:bldP spid="9" grpId="0" animBg="1"/>
      <p:bldP spid="10" grpId="0" animBg="1"/>
      <p:bldP spid="11" grpId="0" animBg="1" advAuto="0"/>
      <p:bldP spid="12" grpId="0" animBg="1" advAuto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999" y="1079490"/>
            <a:ext cx="57658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34" y="224144"/>
            <a:ext cx="8133320" cy="857401"/>
          </a:xfrm>
        </p:spPr>
        <p:txBody>
          <a:bodyPr>
            <a:noAutofit/>
          </a:bodyPr>
          <a:lstStyle/>
          <a:p>
            <a:pPr algn="ctr"/>
            <a:r>
              <a:rPr lang="en-US" sz="27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Increased Prevalence of Myopia in the US Between 1971-1972 and 1999 -2004</a:t>
            </a:r>
            <a:br>
              <a:rPr lang="en-US" sz="2700" dirty="0">
                <a:solidFill>
                  <a:srgbClr val="FFFF00"/>
                </a:solidFill>
                <a:latin typeface="Pluto Cond Regular" panose="020B0506020203060204" pitchFamily="34" charset="0"/>
              </a:rPr>
            </a:br>
            <a:br>
              <a:rPr lang="en-US" sz="750" dirty="0">
                <a:solidFill>
                  <a:srgbClr val="FFFF00"/>
                </a:solidFill>
                <a:latin typeface="Pluto Cond Regular" panose="020B0506020203060204" pitchFamily="34" charset="0"/>
              </a:rPr>
            </a:br>
            <a:r>
              <a:rPr lang="en-US" sz="1800" b="0" i="1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Susan Vitale PhD, Robert </a:t>
            </a:r>
            <a:r>
              <a:rPr lang="en-US" sz="1800" b="0" i="1" dirty="0" err="1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Sperduto</a:t>
            </a:r>
            <a:r>
              <a:rPr lang="en-US" sz="1800" b="0" i="1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 MD, Frederick Ferris MD</a:t>
            </a:r>
            <a:br>
              <a:rPr lang="en-US" sz="1800" b="0" i="1" dirty="0"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</a:br>
            <a:r>
              <a:rPr lang="en-US" sz="1400" b="0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Archives of Ophthalmology Vol. 127 No. 12 December 2009</a:t>
            </a:r>
            <a:endParaRPr lang="en-US" sz="1800" b="0" dirty="0">
              <a:solidFill>
                <a:srgbClr val="77B800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770534" y="1734106"/>
            <a:ext cx="8539720" cy="3148500"/>
          </a:xfrm>
        </p:spPr>
        <p:txBody>
          <a:bodyPr/>
          <a:lstStyle/>
          <a:p>
            <a:pPr>
              <a:buNone/>
            </a:pPr>
            <a:r>
              <a:rPr lang="en-US" b="1" dirty="0">
                <a:latin typeface="Pluto Cond Regular" panose="020B0506020203060204" pitchFamily="34" charset="0"/>
                <a:cs typeface="Arial" pitchFamily="34" charset="0"/>
              </a:rPr>
              <a:t>				     </a:t>
            </a:r>
          </a:p>
          <a:p>
            <a:pPr>
              <a:buNone/>
            </a:pPr>
            <a:r>
              <a:rPr lang="en-US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cs typeface="Arial" pitchFamily="34" charset="0"/>
              </a:rPr>
              <a:t>                                                       Ages 12 -54</a:t>
            </a:r>
          </a:p>
          <a:p>
            <a:pPr>
              <a:buNone/>
            </a:pPr>
            <a:r>
              <a:rPr lang="en-US" b="1" dirty="0">
                <a:solidFill>
                  <a:srgbClr val="77B800"/>
                </a:solidFill>
                <a:latin typeface="Pluto Cond Regular" panose="020B0506020203060204" pitchFamily="34" charset="0"/>
                <a:cs typeface="Arial" pitchFamily="34" charset="0"/>
              </a:rPr>
              <a:t>1971-1972				                1999-2004</a:t>
            </a:r>
          </a:p>
          <a:p>
            <a:pPr>
              <a:buNone/>
            </a:pPr>
            <a:r>
              <a:rPr lang="en-US" b="1" dirty="0">
                <a:solidFill>
                  <a:srgbClr val="FF0000"/>
                </a:solidFill>
                <a:latin typeface="Pluto Cond Regular" panose="020B0506020203060204" pitchFamily="34" charset="0"/>
                <a:cs typeface="Arial" pitchFamily="34" charset="0"/>
              </a:rPr>
              <a:t>    </a:t>
            </a:r>
            <a:r>
              <a:rPr lang="en-US" b="1" dirty="0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25.0%						    41.6%</a:t>
            </a:r>
          </a:p>
          <a:p>
            <a:pPr>
              <a:buNone/>
            </a:pPr>
            <a:r>
              <a:rPr lang="en-US" b="1" dirty="0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   Myopic                                             </a:t>
            </a:r>
            <a:r>
              <a:rPr lang="en-US" b="1" dirty="0" err="1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Myopic</a:t>
            </a:r>
            <a:r>
              <a:rPr lang="en-US" b="1" dirty="0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                         </a:t>
            </a:r>
            <a:r>
              <a:rPr lang="en-US" b="1" dirty="0" err="1">
                <a:solidFill>
                  <a:srgbClr val="BD4700"/>
                </a:solidFill>
                <a:latin typeface="Pluto Cond Regular" panose="020B0506020203060204" pitchFamily="34" charset="0"/>
                <a:cs typeface="Arial" pitchFamily="34" charset="0"/>
              </a:rPr>
              <a:t>Myopic</a:t>
            </a:r>
            <a:endParaRPr lang="en-US" b="1" dirty="0">
              <a:solidFill>
                <a:srgbClr val="BD4700"/>
              </a:solidFill>
              <a:latin typeface="Pluto Cond Regular" panose="020B0506020203060204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b="1" dirty="0">
                <a:latin typeface="Pluto Cond Regular" panose="020B0506020203060204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641" t="29167" r="43777" b="22917"/>
          <a:stretch>
            <a:fillRect/>
          </a:stretch>
        </p:blipFill>
        <p:spPr bwMode="auto">
          <a:xfrm>
            <a:off x="2943225" y="2425059"/>
            <a:ext cx="3257550" cy="2110526"/>
          </a:xfrm>
          <a:prstGeom prst="roundRect">
            <a:avLst>
              <a:gd name="adj" fmla="val 16667"/>
            </a:avLst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51308" y="4594451"/>
            <a:ext cx="6498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 66% increase in myopia in only 30 years!</a:t>
            </a:r>
          </a:p>
        </p:txBody>
      </p:sp>
    </p:spTree>
    <p:extLst>
      <p:ext uri="{BB962C8B-B14F-4D97-AF65-F5344CB8AC3E}">
        <p14:creationId xmlns:p14="http://schemas.microsoft.com/office/powerpoint/2010/main" val="2798706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body" sz="half" idx="1"/>
          </p:nvPr>
        </p:nvSpPr>
        <p:spPr>
          <a:xfrm>
            <a:off x="-579010" y="1058150"/>
            <a:ext cx="10038945" cy="2744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“Myopia is twice as big of a problem as obesity”</a:t>
            </a:r>
          </a:p>
        </p:txBody>
      </p:sp>
      <p:sp>
        <p:nvSpPr>
          <p:cNvPr id="349" name="Shape 349"/>
          <p:cNvSpPr/>
          <p:nvPr/>
        </p:nvSpPr>
        <p:spPr>
          <a:xfrm>
            <a:off x="5315298" y="3062338"/>
            <a:ext cx="332879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 b="1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BCLA May 2015</a:t>
            </a:r>
          </a:p>
          <a:p>
            <a:pPr algn="r">
              <a:defRPr sz="1800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Ian </a:t>
            </a:r>
            <a:r>
              <a:rPr sz="1600" dirty="0" err="1">
                <a:latin typeface="Pluto Cond Regular" panose="020B0506020203060204" pitchFamily="34" charset="0"/>
              </a:rPr>
              <a:t>Flitcroft</a:t>
            </a:r>
            <a:r>
              <a:rPr sz="1600" dirty="0">
                <a:latin typeface="Pluto Cond Regular" panose="020B0506020203060204" pitchFamily="34" charset="0"/>
              </a:rPr>
              <a:t> MA DPHIL FRCOPHTH</a:t>
            </a:r>
            <a:endParaRPr dirty="0">
              <a:latin typeface="Pluto Cond Regular" panose="020B050602020306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4047" indent="-384047" defTabSz="768095">
              <a:defRPr sz="2184">
                <a:latin typeface="Verdana"/>
                <a:ea typeface="Verdana"/>
                <a:cs typeface="Verdana"/>
                <a:sym typeface="Verdana"/>
              </a:defRPr>
            </a:pPr>
            <a: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Problem</a:t>
            </a:r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: Myopia starts in children and </a:t>
            </a:r>
            <a: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progresses</a:t>
            </a:r>
            <a:br>
              <a:rPr lang="en-US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16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                 Higher myopia proven to increase sight threatening disease risk</a:t>
            </a:r>
            <a:endParaRPr sz="1600" b="0" dirty="0">
              <a:latin typeface="Pluto Cond Regular" panose="020B0506020203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38" y="1279900"/>
            <a:ext cx="6664431" cy="3587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2786" y="3634025"/>
            <a:ext cx="2232884" cy="307775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luto Cond Regular" panose="020B050602020306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96BA1-1444-4195-B0AF-32FCDB42B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86" y="2756550"/>
            <a:ext cx="2462352" cy="20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body" sz="half" idx="1"/>
          </p:nvPr>
        </p:nvSpPr>
        <p:spPr>
          <a:xfrm>
            <a:off x="-1273954" y="418070"/>
            <a:ext cx="10038945" cy="110897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SzTx/>
              <a:buNone/>
              <a:defRPr sz="3300" b="1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</a:t>
            </a:r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Physiological myopia does not exist.  </a:t>
            </a:r>
          </a:p>
          <a:p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There is no safe level of myopia.”</a:t>
            </a:r>
            <a:endParaRPr sz="2800" i="0" dirty="0"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49" name="Shape 349"/>
          <p:cNvSpPr/>
          <p:nvPr/>
        </p:nvSpPr>
        <p:spPr>
          <a:xfrm>
            <a:off x="4788875" y="1738674"/>
            <a:ext cx="344260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>
                <a:solidFill>
                  <a:srgbClr val="FFFFFF"/>
                </a:solidFill>
              </a:defRPr>
            </a:pPr>
            <a:r>
              <a:rPr sz="1600" dirty="0">
                <a:latin typeface="Pluto Cond Regular" panose="020B0506020203060204" pitchFamily="34" charset="0"/>
              </a:rPr>
              <a:t>Ian Flitcroft MA</a:t>
            </a:r>
            <a:r>
              <a:rPr lang="en-US" sz="1600" dirty="0">
                <a:latin typeface="Pluto Cond Regular" panose="020B0506020203060204" pitchFamily="34" charset="0"/>
              </a:rPr>
              <a:t>,</a:t>
            </a:r>
            <a:r>
              <a:rPr sz="1600" dirty="0">
                <a:latin typeface="Pluto Cond Regular" panose="020B0506020203060204" pitchFamily="34" charset="0"/>
              </a:rPr>
              <a:t> DPHIL</a:t>
            </a:r>
            <a:r>
              <a:rPr lang="en-US" sz="1600" dirty="0">
                <a:latin typeface="Pluto Cond Regular" panose="020B0506020203060204" pitchFamily="34" charset="0"/>
              </a:rPr>
              <a:t>,</a:t>
            </a:r>
            <a:r>
              <a:rPr sz="1600" dirty="0">
                <a:latin typeface="Pluto Cond Regular" panose="020B0506020203060204" pitchFamily="34" charset="0"/>
              </a:rPr>
              <a:t> FRCOPHTH</a:t>
            </a:r>
            <a:endParaRPr dirty="0">
              <a:latin typeface="Pluto Cond Regular" panose="020B0506020203060204" pitchFamily="34" charset="0"/>
            </a:endParaRPr>
          </a:p>
        </p:txBody>
      </p:sp>
      <p:sp>
        <p:nvSpPr>
          <p:cNvPr id="4" name="Shape 348">
            <a:extLst>
              <a:ext uri="{FF2B5EF4-FFF2-40B4-BE49-F238E27FC236}">
                <a16:creationId xmlns:a16="http://schemas.microsoft.com/office/drawing/2014/main" id="{CCB31626-72CA-4CFB-B8FA-2C29721E0DF4}"/>
              </a:ext>
            </a:extLst>
          </p:cNvPr>
          <p:cNvSpPr txBox="1">
            <a:spLocks/>
          </p:cNvSpPr>
          <p:nvPr/>
        </p:nvSpPr>
        <p:spPr>
          <a:xfrm>
            <a:off x="-2078627" y="2507475"/>
            <a:ext cx="10038945" cy="110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"/>
              <a:buNone/>
              <a:tabLst/>
              <a:defRPr sz="3300" b="1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/>
              <a:buChar char="▫"/>
              <a:tabLst/>
              <a:defRPr sz="30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/>
              <a:buChar char="▸"/>
              <a:tabLst/>
              <a:defRPr sz="30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/>
              <a:buChar char="▹"/>
              <a:tabLst/>
              <a:defRPr sz="30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"/>
              <a:buChar char="▹"/>
              <a:tabLst/>
              <a:defRPr sz="3000" b="0" i="1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sz="2800" i="0" dirty="0">
                <a:latin typeface="Pluto Cond Regular" panose="020B0506020203060204" pitchFamily="34" charset="0"/>
                <a:ea typeface="Microsoft JhengHei" panose="020B0604030504040204" pitchFamily="34" charset="-120"/>
              </a:rPr>
              <a:t>“Myopic kids get worse.”</a:t>
            </a:r>
          </a:p>
        </p:txBody>
      </p:sp>
      <p:sp>
        <p:nvSpPr>
          <p:cNvPr id="5" name="Shape 349">
            <a:extLst>
              <a:ext uri="{FF2B5EF4-FFF2-40B4-BE49-F238E27FC236}">
                <a16:creationId xmlns:a16="http://schemas.microsoft.com/office/drawing/2014/main" id="{E3F1ADDD-A310-4DC8-8800-CB17B5F45C7B}"/>
              </a:ext>
            </a:extLst>
          </p:cNvPr>
          <p:cNvSpPr/>
          <p:nvPr/>
        </p:nvSpPr>
        <p:spPr>
          <a:xfrm>
            <a:off x="4894674" y="3209232"/>
            <a:ext cx="264751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 sz="1800">
                <a:solidFill>
                  <a:srgbClr val="FFFFFF"/>
                </a:solidFill>
              </a:defRPr>
            </a:pPr>
            <a:r>
              <a:rPr lang="en-US" sz="1600" dirty="0">
                <a:latin typeface="Pluto Cond Regular" panose="020B0506020203060204" pitchFamily="34" charset="0"/>
              </a:rPr>
              <a:t>Earl Smith, OD, FAAO, PhD</a:t>
            </a:r>
            <a:endParaRPr dirty="0">
              <a:latin typeface="Pluto Cond Regular" panose="020B0506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uiExpand="1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987315" y="408212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What's causing all this myopia?</a:t>
            </a:r>
            <a:b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Nature Argument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89841" y="1444589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in both parents = 35%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in one parent = 25%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No myopic parents = &lt; 10%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Females more myopic than males</a:t>
            </a:r>
          </a:p>
          <a:p>
            <a:pPr marL="57150" lvl="2" indent="-342900">
              <a:lnSpc>
                <a:spcPct val="120000"/>
              </a:lnSpc>
              <a:buClrTx/>
              <a:buFont typeface="Arial"/>
              <a:buAutoNum type="arabicPeriod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60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987315" y="408212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What's causing all this myopia?</a:t>
            </a:r>
            <a:b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Nurture Argument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27" y="1661725"/>
            <a:ext cx="4026234" cy="2684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" y="1661725"/>
            <a:ext cx="4027991" cy="2685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7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4" y="422499"/>
            <a:ext cx="8185275" cy="8574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Dr. Monica Jong - </a:t>
            </a:r>
            <a:r>
              <a:rPr lang="en-US" sz="27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Brien Holden Vision Institute</a:t>
            </a:r>
            <a:br>
              <a:rPr lang="en-US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r>
              <a:rPr lang="en-US" sz="2200" b="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FedOpto</a:t>
            </a:r>
            <a:r>
              <a:rPr lang="en-US" sz="22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</a:t>
            </a:r>
            <a:r>
              <a:rPr lang="en-US" sz="2200" b="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Medillian</a:t>
            </a:r>
            <a:r>
              <a:rPr lang="en-US" sz="22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Columbia 2015</a:t>
            </a:r>
            <a:endParaRPr lang="en-US" sz="27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132875" y="2079242"/>
            <a:ext cx="9608371" cy="3148500"/>
          </a:xfrm>
        </p:spPr>
        <p:txBody>
          <a:bodyPr/>
          <a:lstStyle/>
          <a:p>
            <a:pPr>
              <a:buNone/>
            </a:pPr>
            <a:r>
              <a:rPr lang="en-US" sz="21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“70% of todays myopia is environmentally driven. 30% is genetic.”</a:t>
            </a:r>
          </a:p>
          <a:p>
            <a:pPr>
              <a:buNone/>
            </a:pPr>
            <a:endParaRPr lang="en-US" sz="21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r>
              <a:rPr lang="en-US" sz="21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Lack of outdoor time</a:t>
            </a:r>
          </a:p>
          <a:p>
            <a:r>
              <a:rPr lang="en-US" sz="21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Near demand (?)</a:t>
            </a:r>
          </a:p>
        </p:txBody>
      </p:sp>
    </p:spTree>
    <p:extLst>
      <p:ext uri="{BB962C8B-B14F-4D97-AF65-F5344CB8AC3E}">
        <p14:creationId xmlns:p14="http://schemas.microsoft.com/office/powerpoint/2010/main" val="27836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44424" y="422499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The underlying physiology of myopia</a:t>
            </a:r>
            <a:endParaRPr sz="218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91" y="1371054"/>
            <a:ext cx="4895850" cy="305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72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588" y="3815048"/>
            <a:ext cx="1438823" cy="1194223"/>
          </a:xfrm>
          <a:prstGeom prst="rect">
            <a:avLst/>
          </a:prstGeom>
        </p:spPr>
      </p:pic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422728" y="369784"/>
            <a:ext cx="8469745" cy="8574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434340" indent="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40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Management during the COVID-19 Pandemic</a:t>
            </a:r>
            <a:br>
              <a:rPr lang="en-US" sz="27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</a:br>
            <a:endParaRPr b="0" dirty="0">
              <a:latin typeface="Pluto Cond Regular" panose="020B0506020203060204" pitchFamily="34" charset="0"/>
            </a:endParaRPr>
          </a:p>
        </p:txBody>
      </p:sp>
      <p:sp>
        <p:nvSpPr>
          <p:cNvPr id="6" name="Shape 339"/>
          <p:cNvSpPr txBox="1">
            <a:spLocks/>
          </p:cNvSpPr>
          <p:nvPr/>
        </p:nvSpPr>
        <p:spPr>
          <a:xfrm>
            <a:off x="-1" y="2260354"/>
            <a:ext cx="9144000" cy="1338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1pPr marL="457200" marR="0" indent="-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1" i="0" u="none" strike="noStrike" cap="none" spc="0" baseline="0">
                <a:ln>
                  <a:noFill/>
                </a:ln>
                <a:solidFill>
                  <a:srgbClr val="94C84B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57200" marR="0" indent="-457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hangingPunct="1"/>
            <a:r>
              <a:rPr lang="en-US" b="0" dirty="0">
                <a:solidFill>
                  <a:srgbClr val="77B800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Dr. Gary Gerber</a:t>
            </a: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r>
              <a:rPr lang="en-US" sz="1200" dirty="0">
                <a:latin typeface="Pluto Cond Regular" panose="020B0506020203060204" pitchFamily="34" charset="0"/>
              </a:rPr>
              <a:t>COPE Course ID: 68357-GO</a:t>
            </a:r>
            <a:endParaRPr lang="en-US" dirty="0">
              <a:latin typeface="Pluto Cond Regular" panose="020B0506020203060204" pitchFamily="34" charset="0"/>
            </a:endParaRP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pPr hangingPunct="1"/>
            <a:endParaRPr lang="en-US" sz="900" b="0" dirty="0">
              <a:latin typeface="Pluto Cond Regular" panose="020B0506020203060204" pitchFamily="34" charset="0"/>
              <a:ea typeface="Microsoft JhengHei" panose="020B0604030504040204" pitchFamily="34" charset="-120"/>
              <a:cs typeface="Verdana" panose="020B0604030504040204" pitchFamily="34" charset="0"/>
            </a:endParaRPr>
          </a:p>
          <a:p>
            <a:pPr hangingPunct="1"/>
            <a:endParaRPr lang="en-US" b="0" dirty="0">
              <a:solidFill>
                <a:srgbClr val="77B800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90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825951" y="601475"/>
            <a:ext cx="8025610" cy="857401"/>
          </a:xfrm>
          <a:prstGeom prst="rect">
            <a:avLst/>
          </a:prstGeom>
        </p:spPr>
        <p:txBody>
          <a:bodyPr/>
          <a:lstStyle/>
          <a:p>
            <a:pPr marL="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How do you know a myopic eye is too big?</a:t>
            </a:r>
            <a:endParaRPr sz="218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825951" y="1693954"/>
            <a:ext cx="7721570" cy="1025706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You measure it!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Axial length vs. Diopters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sym typeface="Verdana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6" name="Picture 2" descr="http://www.iobbauru.com.br/wp-content/uploads/2016/10/Pentacam.jpg">
            <a:extLst>
              <a:ext uri="{FF2B5EF4-FFF2-40B4-BE49-F238E27FC236}">
                <a16:creationId xmlns:a16="http://schemas.microsoft.com/office/drawing/2014/main" id="{2E25A848-D0A1-4D78-8A59-CF549570C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159" y="1188805"/>
            <a:ext cx="3794475" cy="306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03">
            <a:extLst>
              <a:ext uri="{FF2B5EF4-FFF2-40B4-BE49-F238E27FC236}">
                <a16:creationId xmlns:a16="http://schemas.microsoft.com/office/drawing/2014/main" id="{7A7FF425-9802-494A-A5FA-45D00872BA0B}"/>
              </a:ext>
            </a:extLst>
          </p:cNvPr>
          <p:cNvSpPr txBox="1">
            <a:spLocks/>
          </p:cNvSpPr>
          <p:nvPr/>
        </p:nvSpPr>
        <p:spPr>
          <a:xfrm>
            <a:off x="5351769" y="4483114"/>
            <a:ext cx="7721570" cy="1025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4" tIns="91424" rIns="91424" bIns="91424">
            <a:noAutofit/>
          </a:bodyPr>
          <a:lstStyle>
            <a:lvl1pPr marL="285750" marR="0" indent="-28575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▫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▸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371D"/>
              </a:buClr>
              <a:buSzPct val="100000"/>
              <a:buFont typeface="Arial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4E"/>
              </a:buClr>
              <a:buSzPct val="100000"/>
              <a:buFont typeface="Helvetica"/>
              <a:buChar char="▹"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lvl="2" hangingPunct="1">
              <a:lnSpc>
                <a:spcPct val="120000"/>
              </a:lnSpc>
              <a:buClrTx/>
              <a:buFont typeface="Arial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Verdana"/>
                <a:sym typeface="Verdana"/>
              </a:rPr>
              <a:t>0.05 mm ~ 0.15 D</a:t>
            </a:r>
          </a:p>
          <a:p>
            <a:pPr lvl="2" hangingPunct="1">
              <a:lnSpc>
                <a:spcPct val="120000"/>
              </a:lnSpc>
              <a:buClrTx/>
              <a:buFont typeface="Arial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dirty="0">
              <a:latin typeface="Verdana"/>
              <a:ea typeface="Verdana"/>
              <a:cs typeface="Verdana"/>
              <a:sym typeface="Verdana"/>
            </a:endParaRPr>
          </a:p>
          <a:p>
            <a:pPr lvl="2" hangingPunct="1">
              <a:lnSpc>
                <a:spcPct val="120000"/>
              </a:lnSpc>
              <a:buClrTx/>
              <a:buFont typeface="Arial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3711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build="p" animBg="1"/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559195" y="531538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unique about COVID-19 and a myopia management practice?</a:t>
            </a:r>
            <a:endParaRPr sz="218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018215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100% of patients are kids, therefore . . .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You never have only the patient visiting you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PPE considerations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Over communicate with parents in advance of appointment - </a:t>
            </a: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  <a:hlinkClick r:id="rId3"/>
              </a:rPr>
              <a:t>example</a:t>
            </a:r>
            <a:endParaRPr lang="en-US" sz="20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227E77DB-B41B-453C-83D1-E707857E3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04" y="1520291"/>
            <a:ext cx="1756981" cy="2168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8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926355" y="587188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Social distancing is NOT only about keeping six feet apart!</a:t>
            </a:r>
            <a:endParaRPr sz="218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711215" y="1444589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From the CDC:</a:t>
            </a: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dirty="0">
                <a:sym typeface="Verdana"/>
              </a:rPr>
              <a:t>“Data are insufficient to precisely define the duration of </a:t>
            </a:r>
            <a:r>
              <a:rPr lang="en-US" b="1" u="sng" dirty="0">
                <a:solidFill>
                  <a:srgbClr val="FF0000"/>
                </a:solidFill>
                <a:sym typeface="Verdana"/>
              </a:rPr>
              <a:t>time</a:t>
            </a:r>
            <a:r>
              <a:rPr lang="en-US" dirty="0">
                <a:sym typeface="Verdana"/>
              </a:rPr>
              <a:t> that constitutes a prolonged exposure. Recommendations vary on the length of time of exposure, but </a:t>
            </a:r>
            <a:r>
              <a:rPr lang="en-US" b="1" u="sng" dirty="0">
                <a:solidFill>
                  <a:srgbClr val="FF0000"/>
                </a:solidFill>
                <a:sym typeface="Verdana"/>
              </a:rPr>
              <a:t>15 minutes of close exposure can be used as an operational definition.</a:t>
            </a:r>
            <a:r>
              <a:rPr lang="en-US" dirty="0">
                <a:sym typeface="Verdana"/>
              </a:rPr>
              <a:t> Brief interactions are less likely to result in transmission; however, symptoms and the type of interaction (e.g., did the infected person cough directly into the face of the exposed individual) remain important.</a:t>
            </a:r>
            <a:r>
              <a:rPr lang="en-US" dirty="0">
                <a:solidFill>
                  <a:srgbClr val="7B6E66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”</a:t>
            </a:r>
            <a:endParaRPr lang="en-US" dirty="0">
              <a:solidFill>
                <a:srgbClr val="7B6E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Tx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324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559195" y="391245"/>
            <a:ext cx="8025610" cy="857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So if social distancing isn’t just about “6 feet,” but also includes the time of exposure, does telehealth have a place in myopia management?</a:t>
            </a:r>
            <a:endParaRPr sz="24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59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18390" y="445818"/>
            <a:ext cx="8307219" cy="857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And, if we can’t (yet) measure axial length remotely, does telehealth have a place in myopia management?</a:t>
            </a:r>
            <a:endParaRPr sz="24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Axial length – objective, gold standard</a:t>
            </a:r>
          </a:p>
          <a:p>
            <a:pPr marL="971550"/>
            <a:r>
              <a:rPr lang="en-US" sz="2000"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Tx decisions based on AL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Rx – objective (cycloplegic AR)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VA –important, won’t be used by itself for Tx decisions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History and consultation – still critically important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3E9C6347-8745-4E41-A80A-D9C499A6C369}"/>
              </a:ext>
            </a:extLst>
          </p:cNvPr>
          <p:cNvSpPr/>
          <p:nvPr/>
        </p:nvSpPr>
        <p:spPr>
          <a:xfrm>
            <a:off x="7053943" y="1389662"/>
            <a:ext cx="620486" cy="2104652"/>
          </a:xfrm>
          <a:prstGeom prst="up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16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18390" y="445818"/>
            <a:ext cx="8307219" cy="857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And, if we can’t (yet) measure axial length remotely, does telehealth have a place in myopia management?</a:t>
            </a:r>
            <a:endParaRPr sz="24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History and consultation – still critically important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VA –important, won’t be used by itself for Tx decisions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3E9C6347-8745-4E41-A80A-D9C499A6C369}"/>
              </a:ext>
            </a:extLst>
          </p:cNvPr>
          <p:cNvSpPr/>
          <p:nvPr/>
        </p:nvSpPr>
        <p:spPr>
          <a:xfrm rot="10800000">
            <a:off x="7053943" y="1440180"/>
            <a:ext cx="620486" cy="1188720"/>
          </a:xfrm>
          <a:prstGeom prst="up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8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61224" y="531538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Does telehealth have a place in a myopia management practice?</a:t>
            </a:r>
            <a:endParaRPr sz="218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Initial visit</a:t>
            </a:r>
          </a:p>
        </p:txBody>
      </p:sp>
    </p:spTree>
    <p:extLst>
      <p:ext uri="{BB962C8B-B14F-4D97-AF65-F5344CB8AC3E}">
        <p14:creationId xmlns:p14="http://schemas.microsoft.com/office/powerpoint/2010/main" val="18889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335CF-A9FD-43B8-9D8F-DC928965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68718-9D68-4349-A971-AD99387E15D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8515D-AA2D-49A8-B098-69641FA660A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58C1D-6742-4F4C-934D-E1EF2BC89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438523C-12F0-4DCF-A768-11F532CBB0B9}"/>
              </a:ext>
            </a:extLst>
          </p:cNvPr>
          <p:cNvSpPr/>
          <p:nvPr/>
        </p:nvSpPr>
        <p:spPr>
          <a:xfrm>
            <a:off x="2490107" y="481693"/>
            <a:ext cx="3935186" cy="440871"/>
          </a:xfrm>
          <a:prstGeom prst="ellips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0FC87-FCC4-4D2C-B478-225B56F3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EAC57-E63B-4BF0-95B3-555878E4024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2D8DA-4169-4186-B9B1-39298199946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1B0A9-B8BE-4A33-85D2-AA0B8118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D873B-436E-44FD-BE4E-5845202A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24C95-A81C-495C-802A-C3CE44BEE0D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00F79-F7B7-4284-86F2-F5A56A22D82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475C4-1108-45A9-A94C-DEA0F915F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9709" y="1113398"/>
            <a:ext cx="1825767" cy="1515387"/>
          </a:xfrm>
          <a:prstGeom prst="rect">
            <a:avLst/>
          </a:prstGeom>
          <a:effectLst/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78767" y="1430717"/>
            <a:ext cx="1048494" cy="722296"/>
          </a:xfrm>
          <a:prstGeom prst="rect">
            <a:avLst/>
          </a:prstGeom>
          <a:effectLst/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55363" y="1443400"/>
            <a:ext cx="583814" cy="694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73139" y="3618446"/>
            <a:ext cx="603493" cy="603493"/>
          </a:xfrm>
          <a:prstGeom prst="rect">
            <a:avLst/>
          </a:prstGeom>
          <a:effectLst/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1593" r="12640"/>
          <a:stretch>
            <a:fillRect/>
          </a:stretch>
        </p:blipFill>
        <p:spPr>
          <a:xfrm>
            <a:off x="7034710" y="3543501"/>
            <a:ext cx="546491" cy="721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87589" y="4512088"/>
            <a:ext cx="1040731" cy="285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8"/>
          <p:cNvSpPr txBox="1"/>
          <p:nvPr/>
        </p:nvSpPr>
        <p:spPr>
          <a:xfrm>
            <a:off x="1801381" y="185531"/>
            <a:ext cx="4978253" cy="525144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dirty="0">
                <a:solidFill>
                  <a:srgbClr val="675B54"/>
                </a:solidFill>
                <a:latin typeface="Pluto Cond Regular" panose="020B0506020203060204" pitchFamily="34" charset="0"/>
              </a:rPr>
              <a:t>The Treehouse Eyes Team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1264" y="994703"/>
            <a:ext cx="2048686" cy="30200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600" u="sng" dirty="0">
                <a:solidFill>
                  <a:srgbClr val="675B54"/>
                </a:solidFill>
                <a:latin typeface="Pluto Cond Regular" panose="020B0506020203060204" pitchFamily="34" charset="0"/>
              </a:rPr>
              <a:t>Patient Experience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19942" y="1022960"/>
            <a:ext cx="1913691" cy="30200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600" u="sng" dirty="0">
                <a:solidFill>
                  <a:srgbClr val="675B54"/>
                </a:solidFill>
                <a:latin typeface="Pluto Cond Regular" panose="020B0506020203060204" pitchFamily="34" charset="0"/>
              </a:rPr>
              <a:t>Implementation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441098" y="3042455"/>
            <a:ext cx="1824014" cy="30200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600" u="sng" dirty="0">
                <a:solidFill>
                  <a:srgbClr val="675B54"/>
                </a:solidFill>
                <a:latin typeface="Pluto Cond Regular" panose="020B0506020203060204" pitchFamily="34" charset="0"/>
              </a:rPr>
              <a:t>Marketing &amp; PR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A94F1D4D-D3BE-4E26-8A45-0049CDD9AC1D}"/>
              </a:ext>
            </a:extLst>
          </p:cNvPr>
          <p:cNvSpPr txBox="1"/>
          <p:nvPr/>
        </p:nvSpPr>
        <p:spPr>
          <a:xfrm>
            <a:off x="30433" y="3011230"/>
            <a:ext cx="2832069" cy="30200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600" u="sng" dirty="0">
                <a:solidFill>
                  <a:srgbClr val="675B54"/>
                </a:solidFill>
                <a:latin typeface="Pluto Cond Regular" panose="020B0506020203060204" pitchFamily="34" charset="0"/>
              </a:rPr>
              <a:t>Commercial Advisory Board</a:t>
            </a:r>
          </a:p>
        </p:txBody>
      </p:sp>
      <p:pic>
        <p:nvPicPr>
          <p:cNvPr id="1026" name="Picture 2" descr="Board Of Directors - Relief is in sight">
            <a:extLst>
              <a:ext uri="{FF2B5EF4-FFF2-40B4-BE49-F238E27FC236}">
                <a16:creationId xmlns:a16="http://schemas.microsoft.com/office/drawing/2014/main" id="{F1AF34B7-4478-48E7-9C0D-BDA5A5818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8432"/>
          <a:stretch/>
        </p:blipFill>
        <p:spPr bwMode="auto">
          <a:xfrm>
            <a:off x="494339" y="3421855"/>
            <a:ext cx="646761" cy="5904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et Me at NRA Show: Don Fox, CEO of Firehouse Subs | QSR magazine">
            <a:extLst>
              <a:ext uri="{FF2B5EF4-FFF2-40B4-BE49-F238E27FC236}">
                <a16:creationId xmlns:a16="http://schemas.microsoft.com/office/drawing/2014/main" id="{26ECB973-B1F2-4920-BD42-509F61B7F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86" y="3425900"/>
            <a:ext cx="696327" cy="5707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168A981-042E-4856-8E9A-F26DC9FF2787}"/>
              </a:ext>
            </a:extLst>
          </p:cNvPr>
          <p:cNvSpPr txBox="1"/>
          <p:nvPr/>
        </p:nvSpPr>
        <p:spPr>
          <a:xfrm>
            <a:off x="6186913" y="2177134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Gary Gerber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A239AE-6158-42FA-A3E9-764AB5637497}"/>
              </a:ext>
            </a:extLst>
          </p:cNvPr>
          <p:cNvSpPr txBox="1"/>
          <p:nvPr/>
        </p:nvSpPr>
        <p:spPr>
          <a:xfrm>
            <a:off x="7174479" y="2179612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Bethany Fishbein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FF9F82-BB12-4BB0-8F1D-11E1A138EF8E}"/>
              </a:ext>
            </a:extLst>
          </p:cNvPr>
          <p:cNvSpPr txBox="1"/>
          <p:nvPr/>
        </p:nvSpPr>
        <p:spPr>
          <a:xfrm>
            <a:off x="2126590" y="2182554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Rachel </a:t>
            </a:r>
            <a:r>
              <a:rPr lang="en-US" sz="600" dirty="0" err="1">
                <a:solidFill>
                  <a:srgbClr val="675B54"/>
                </a:solidFill>
                <a:latin typeface="Pluto Cond Regular" panose="020B0506020203060204" pitchFamily="34" charset="0"/>
              </a:rPr>
              <a:t>Falbaum</a:t>
            </a:r>
            <a:endParaRPr lang="en-US" sz="600" dirty="0">
              <a:solidFill>
                <a:srgbClr val="675B54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8E758C0-826F-4F93-80CE-182ECC0C6E68}"/>
              </a:ext>
            </a:extLst>
          </p:cNvPr>
          <p:cNvSpPr txBox="1"/>
          <p:nvPr/>
        </p:nvSpPr>
        <p:spPr>
          <a:xfrm>
            <a:off x="505588" y="4039291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Dean Butler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E6E3885-535D-454B-B605-54D0B4FFB434}"/>
              </a:ext>
            </a:extLst>
          </p:cNvPr>
          <p:cNvSpPr txBox="1"/>
          <p:nvPr/>
        </p:nvSpPr>
        <p:spPr>
          <a:xfrm>
            <a:off x="1839763" y="4039291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Don Fox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235208-A479-4C73-82DA-3EA71AF18909}"/>
              </a:ext>
            </a:extLst>
          </p:cNvPr>
          <p:cNvSpPr txBox="1"/>
          <p:nvPr/>
        </p:nvSpPr>
        <p:spPr>
          <a:xfrm>
            <a:off x="6976786" y="4296108"/>
            <a:ext cx="19647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Matt Oerding                    Jennifer </a:t>
            </a:r>
            <a:r>
              <a:rPr lang="en-US" sz="600" dirty="0" err="1">
                <a:solidFill>
                  <a:srgbClr val="675B54"/>
                </a:solidFill>
                <a:latin typeface="Pluto Cond Regular" panose="020B0506020203060204" pitchFamily="34" charset="0"/>
              </a:rPr>
              <a:t>Babbit</a:t>
            </a:r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 Bodner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95AD22-3258-4304-BD8E-09FC1144C505}"/>
              </a:ext>
            </a:extLst>
          </p:cNvPr>
          <p:cNvGrpSpPr/>
          <p:nvPr/>
        </p:nvGrpSpPr>
        <p:grpSpPr>
          <a:xfrm rot="5400000">
            <a:off x="6565830" y="2515508"/>
            <a:ext cx="5166360" cy="135705"/>
            <a:chOff x="0" y="0"/>
            <a:chExt cx="8819312" cy="18142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DDC313-2BD7-4F8E-8D84-B36558460669}"/>
                </a:ext>
              </a:extLst>
            </p:cNvPr>
            <p:cNvSpPr/>
            <p:nvPr userDrawn="1"/>
          </p:nvSpPr>
          <p:spPr>
            <a:xfrm>
              <a:off x="0" y="0"/>
              <a:ext cx="1142419" cy="181429"/>
            </a:xfrm>
            <a:prstGeom prst="rect">
              <a:avLst/>
            </a:prstGeom>
            <a:solidFill>
              <a:srgbClr val="EF6B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5D63C69-0DC6-40EF-B257-E9B529326DB5}"/>
                </a:ext>
              </a:extLst>
            </p:cNvPr>
            <p:cNvSpPr/>
            <p:nvPr userDrawn="1"/>
          </p:nvSpPr>
          <p:spPr>
            <a:xfrm>
              <a:off x="1142419" y="0"/>
              <a:ext cx="1096699" cy="181429"/>
            </a:xfrm>
            <a:prstGeom prst="rect">
              <a:avLst/>
            </a:prstGeom>
            <a:solidFill>
              <a:srgbClr val="AB37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0B8158F-B057-4B6E-81E6-2647E317FF7E}"/>
                </a:ext>
              </a:extLst>
            </p:cNvPr>
            <p:cNvSpPr/>
            <p:nvPr userDrawn="1"/>
          </p:nvSpPr>
          <p:spPr>
            <a:xfrm>
              <a:off x="2239118" y="0"/>
              <a:ext cx="1096699" cy="181429"/>
            </a:xfrm>
            <a:prstGeom prst="rect">
              <a:avLst/>
            </a:prstGeom>
            <a:solidFill>
              <a:srgbClr val="94C8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AD866E-C8EC-4708-ACB1-8C9F627447E6}"/>
                </a:ext>
              </a:extLst>
            </p:cNvPr>
            <p:cNvSpPr/>
            <p:nvPr userDrawn="1"/>
          </p:nvSpPr>
          <p:spPr>
            <a:xfrm>
              <a:off x="3335817" y="0"/>
              <a:ext cx="1096699" cy="181429"/>
            </a:xfrm>
            <a:prstGeom prst="rect">
              <a:avLst/>
            </a:prstGeom>
            <a:solidFill>
              <a:srgbClr val="537D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4810C1C-FA24-4199-BFAD-586DBE9A3C7F}"/>
                </a:ext>
              </a:extLst>
            </p:cNvPr>
            <p:cNvSpPr/>
            <p:nvPr userDrawn="1"/>
          </p:nvSpPr>
          <p:spPr>
            <a:xfrm>
              <a:off x="4432516" y="0"/>
              <a:ext cx="1096699" cy="181429"/>
            </a:xfrm>
            <a:prstGeom prst="rect">
              <a:avLst/>
            </a:prstGeom>
            <a:solidFill>
              <a:srgbClr val="675B5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EBB7088-3EFA-4495-9E03-11AE6E4EA610}"/>
                </a:ext>
              </a:extLst>
            </p:cNvPr>
            <p:cNvSpPr/>
            <p:nvPr userDrawn="1"/>
          </p:nvSpPr>
          <p:spPr>
            <a:xfrm>
              <a:off x="5529215" y="0"/>
              <a:ext cx="1096699" cy="181429"/>
            </a:xfrm>
            <a:prstGeom prst="rect">
              <a:avLst/>
            </a:prstGeom>
            <a:solidFill>
              <a:srgbClr val="0097C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DD4CF60-6CF0-4A06-AE48-C6CD298859F7}"/>
                </a:ext>
              </a:extLst>
            </p:cNvPr>
            <p:cNvSpPr/>
            <p:nvPr userDrawn="1"/>
          </p:nvSpPr>
          <p:spPr>
            <a:xfrm>
              <a:off x="6625914" y="0"/>
              <a:ext cx="1096699" cy="181429"/>
            </a:xfrm>
            <a:prstGeom prst="rect">
              <a:avLst/>
            </a:prstGeom>
            <a:solidFill>
              <a:srgbClr val="C2B6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9E49D30-8D65-4D39-A44C-102A41DB1DEA}"/>
                </a:ext>
              </a:extLst>
            </p:cNvPr>
            <p:cNvSpPr/>
            <p:nvPr userDrawn="1"/>
          </p:nvSpPr>
          <p:spPr>
            <a:xfrm>
              <a:off x="7722613" y="0"/>
              <a:ext cx="1096699" cy="181429"/>
            </a:xfrm>
            <a:prstGeom prst="rect">
              <a:avLst/>
            </a:prstGeom>
            <a:solidFill>
              <a:srgbClr val="537D2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 descr="Two people smiling for the camera&#10;&#10;Description automatically generated">
            <a:extLst>
              <a:ext uri="{FF2B5EF4-FFF2-40B4-BE49-F238E27FC236}">
                <a16:creationId xmlns:a16="http://schemas.microsoft.com/office/drawing/2014/main" id="{3EC590B5-3918-4A78-902B-E34DD83706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7627" y="1432770"/>
            <a:ext cx="567469" cy="749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Carlee Cardwell's email &amp; phone | Dambly Design's President email">
            <a:extLst>
              <a:ext uri="{FF2B5EF4-FFF2-40B4-BE49-F238E27FC236}">
                <a16:creationId xmlns:a16="http://schemas.microsoft.com/office/drawing/2014/main" id="{922172CF-601C-4DCC-AA89-0C2B493E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6" y="1422329"/>
            <a:ext cx="765738" cy="7657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1D66E56-965F-4707-975A-3114DE507CC7}"/>
              </a:ext>
            </a:extLst>
          </p:cNvPr>
          <p:cNvSpPr txBox="1"/>
          <p:nvPr/>
        </p:nvSpPr>
        <p:spPr>
          <a:xfrm>
            <a:off x="171443" y="2197426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Carlee Cardwell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AA4EB82-6DCA-4761-9456-842856C0A0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0863" y="3543501"/>
            <a:ext cx="546491" cy="756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647DC95-FE6C-4DA4-9030-D4201E9B73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2064" y="1438335"/>
            <a:ext cx="469868" cy="7048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3">
            <a:extLst>
              <a:ext uri="{FF2B5EF4-FFF2-40B4-BE49-F238E27FC236}">
                <a16:creationId xmlns:a16="http://schemas.microsoft.com/office/drawing/2014/main" id="{554B8B3F-DF86-44C7-916D-B3FF04D5180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306580" y="3406425"/>
            <a:ext cx="456585" cy="57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4">
            <a:extLst>
              <a:ext uri="{FF2B5EF4-FFF2-40B4-BE49-F238E27FC236}">
                <a16:creationId xmlns:a16="http://schemas.microsoft.com/office/drawing/2014/main" id="{EA69EE7D-6C47-420E-8D31-BF00C38D544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26368" t="3314" r="27348"/>
          <a:stretch>
            <a:fillRect/>
          </a:stretch>
        </p:blipFill>
        <p:spPr>
          <a:xfrm>
            <a:off x="4239980" y="3406425"/>
            <a:ext cx="409300" cy="57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">
            <a:extLst>
              <a:ext uri="{FF2B5EF4-FFF2-40B4-BE49-F238E27FC236}">
                <a16:creationId xmlns:a16="http://schemas.microsoft.com/office/drawing/2014/main" id="{230E0E0F-9145-45DC-A2C2-6F63199F815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4926" t="2026" r="12462"/>
          <a:stretch>
            <a:fillRect/>
          </a:stretch>
        </p:blipFill>
        <p:spPr>
          <a:xfrm>
            <a:off x="3306580" y="4235024"/>
            <a:ext cx="423510" cy="57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5">
            <a:extLst>
              <a:ext uri="{FF2B5EF4-FFF2-40B4-BE49-F238E27FC236}">
                <a16:creationId xmlns:a16="http://schemas.microsoft.com/office/drawing/2014/main" id="{6199F1AA-A401-40CC-ADBB-CAFAFF201C1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1917" t="1782" r="20105"/>
          <a:stretch>
            <a:fillRect/>
          </a:stretch>
        </p:blipFill>
        <p:spPr>
          <a:xfrm>
            <a:off x="5120896" y="3406425"/>
            <a:ext cx="424578" cy="57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16">
            <a:extLst>
              <a:ext uri="{FF2B5EF4-FFF2-40B4-BE49-F238E27FC236}">
                <a16:creationId xmlns:a16="http://schemas.microsoft.com/office/drawing/2014/main" id="{90DEFD07-B216-4A13-BEAD-3E7BE3E7F8E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r="6365" b="10645"/>
          <a:stretch>
            <a:fillRect/>
          </a:stretch>
        </p:blipFill>
        <p:spPr>
          <a:xfrm>
            <a:off x="4228637" y="4235024"/>
            <a:ext cx="427247" cy="57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17">
            <a:extLst>
              <a:ext uri="{FF2B5EF4-FFF2-40B4-BE49-F238E27FC236}">
                <a16:creationId xmlns:a16="http://schemas.microsoft.com/office/drawing/2014/main" id="{011F213B-F268-4480-B830-70D756D63878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8163" t="2418" r="20713"/>
          <a:stretch>
            <a:fillRect/>
          </a:stretch>
        </p:blipFill>
        <p:spPr>
          <a:xfrm>
            <a:off x="5120896" y="4235024"/>
            <a:ext cx="424578" cy="582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B01579B-78F4-4F0E-9877-9C2FE86C636D}"/>
              </a:ext>
            </a:extLst>
          </p:cNvPr>
          <p:cNvSpPr txBox="1"/>
          <p:nvPr/>
        </p:nvSpPr>
        <p:spPr>
          <a:xfrm>
            <a:off x="3187560" y="4021569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Earl Smith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BE8998-8F3A-4369-83B2-337744BBDFA4}"/>
              </a:ext>
            </a:extLst>
          </p:cNvPr>
          <p:cNvSpPr txBox="1"/>
          <p:nvPr/>
        </p:nvSpPr>
        <p:spPr>
          <a:xfrm>
            <a:off x="3977516" y="4021569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Vance Thompson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F6CF60-04F6-4B52-BAC8-AF62D089065A}"/>
              </a:ext>
            </a:extLst>
          </p:cNvPr>
          <p:cNvSpPr txBox="1"/>
          <p:nvPr/>
        </p:nvSpPr>
        <p:spPr>
          <a:xfrm>
            <a:off x="4959077" y="4021569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Jeffrey Cooper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8ADE2A1-1DC7-42F3-A273-F72302707597}"/>
              </a:ext>
            </a:extLst>
          </p:cNvPr>
          <p:cNvSpPr txBox="1"/>
          <p:nvPr/>
        </p:nvSpPr>
        <p:spPr>
          <a:xfrm>
            <a:off x="3161876" y="4818244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Erin Stahl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C30D29A-A581-4133-99D5-5E0CC6B653AC}"/>
              </a:ext>
            </a:extLst>
          </p:cNvPr>
          <p:cNvSpPr txBox="1"/>
          <p:nvPr/>
        </p:nvSpPr>
        <p:spPr>
          <a:xfrm>
            <a:off x="4056715" y="4818244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Dr. Thomas Aller</a:t>
            </a:r>
          </a:p>
        </p:txBody>
      </p:sp>
      <p:sp>
        <p:nvSpPr>
          <p:cNvPr id="68" name="TextBox 19">
            <a:extLst>
              <a:ext uri="{FF2B5EF4-FFF2-40B4-BE49-F238E27FC236}">
                <a16:creationId xmlns:a16="http://schemas.microsoft.com/office/drawing/2014/main" id="{D1363E44-0723-405C-9BD1-7C2331A76084}"/>
              </a:ext>
            </a:extLst>
          </p:cNvPr>
          <p:cNvSpPr txBox="1"/>
          <p:nvPr/>
        </p:nvSpPr>
        <p:spPr>
          <a:xfrm>
            <a:off x="3081425" y="3018833"/>
            <a:ext cx="2832069" cy="302006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600" u="sng" dirty="0">
                <a:solidFill>
                  <a:srgbClr val="675B54"/>
                </a:solidFill>
                <a:latin typeface="Pluto Cond Regular" panose="020B0506020203060204" pitchFamily="34" charset="0"/>
              </a:rPr>
              <a:t>Scientific Advisory Board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D42D2CB-B3F4-47D3-89BB-E8C2C6F1F1D0}"/>
              </a:ext>
            </a:extLst>
          </p:cNvPr>
          <p:cNvSpPr txBox="1"/>
          <p:nvPr/>
        </p:nvSpPr>
        <p:spPr>
          <a:xfrm>
            <a:off x="4993099" y="4818244"/>
            <a:ext cx="151830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rgbClr val="675B54"/>
                </a:solidFill>
                <a:latin typeface="Pluto Cond Regular" panose="020B0506020203060204" pitchFamily="34" charset="0"/>
              </a:rPr>
              <a:t>Patrick Caroline</a:t>
            </a:r>
          </a:p>
        </p:txBody>
      </p:sp>
    </p:spTree>
    <p:extLst>
      <p:ext uri="{BB962C8B-B14F-4D97-AF65-F5344CB8AC3E}">
        <p14:creationId xmlns:p14="http://schemas.microsoft.com/office/powerpoint/2010/main" val="33653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3" grpId="0"/>
      <p:bldP spid="36" grpId="0"/>
      <p:bldP spid="37" grpId="0"/>
      <p:bldP spid="41" grpId="0"/>
      <p:bldP spid="42" grpId="0"/>
      <p:bldP spid="46" grpId="0"/>
      <p:bldP spid="56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E6760-B3E5-4D18-B3F4-48B0ECD1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61BB2-9400-49EB-85AC-4BA77A577F99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FB0A4-8A76-4C48-A72D-CBBF976F3D3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D7D9B-B811-490C-9907-900A1F12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2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8544-FC7E-4AEA-AE35-8B0A681F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81A9E-4CA3-4752-897E-215ECDB491E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BC9F5-23FC-45A7-A0C3-4992E7C82EE1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28BE6-2108-4935-A36F-2AEF8660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987D-C926-4C09-97B2-01B257CF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BB2BBC-5C24-4C79-8475-3CF9C5692E4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497A5-739E-4656-BEF5-4703751BBC2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E1FAB-9E29-4E86-AA92-9248A8F64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76F3-ECEB-41F0-85EF-BC57D4EA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AA4A5-BA04-4E07-8FFA-E0F300A7806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4BC14-B2C4-4F3C-A418-3E15DC4BFF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8DE28-E348-4541-B02F-9D58979D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B84E4-2D76-4441-BB66-233A557A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0102A-003E-4619-B83D-679C37257EB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5A6DE-2D69-495A-B4F4-BE8DF0B22967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41C02-5924-47A9-9BCB-BDF7A475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2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2543-6310-46DA-ACFC-697C855B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3A73B-FFFB-4248-8F87-1E904B80A54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206F8-2E6B-4046-9E96-0AD389DD4325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26E31-170D-4E46-A232-3FEBE5C5D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4839-5376-4763-A206-3D67C4C5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33564-A11B-428D-B91A-B04BFE50EB5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AFAF3-AC3E-4F37-8131-F1E1BF52DA6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752F3-6740-4032-984F-6FEDAFE5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2819-6A26-4114-A04A-EF036645C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87667-E7FF-4C3C-9135-D881BD0FE2A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5841C-C752-4148-AAA3-BA72DAB406B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55397D-D859-46E2-8B87-CD45D3EE4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112-7990-488E-BB63-C75676C8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A08D9-F8A9-490C-8ABF-35E59F54BB52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3DF80-429B-4272-B2C0-99CE1516743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E45596-6E15-4E42-972C-5E8DC0407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5D65-B611-48DF-B98A-5ED2CD642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2A88C-0B0A-42F2-A12E-80531D8D8973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93E14-A0F7-4E95-9EA3-7FCB5FE9194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B7460-0D3F-42BB-AD4B-9B833E25B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711215" y="619491"/>
            <a:ext cx="802561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8620" indent="-38862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8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myopia and what are we managing?</a:t>
            </a:r>
            <a:endParaRPr sz="28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711214" y="1673188"/>
            <a:ext cx="8103602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Is myopia normal?</a:t>
            </a:r>
          </a:p>
          <a:p>
            <a:pPr marL="858838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about presbyopia?</a:t>
            </a: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Is myopia a disease?</a:t>
            </a: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Is blurry vision a disease?</a:t>
            </a:r>
          </a:p>
          <a:p>
            <a:pPr lvl="2">
              <a:lnSpc>
                <a:spcPct val="120000"/>
              </a:lnSpc>
              <a:buClr>
                <a:srgbClr val="708B35"/>
              </a:buClr>
              <a:buSzPct val="103000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Wingdings" panose="05000000000000000000" pitchFamily="2" charset="2"/>
              <a:buChar char="ü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is a disease whose symptom is blurry vision.</a:t>
            </a:r>
          </a:p>
          <a:p>
            <a:pPr lvl="2">
              <a:lnSpc>
                <a:spcPct val="120000"/>
              </a:lnSpc>
              <a:buClr>
                <a:srgbClr val="708B35"/>
              </a:buClr>
              <a:buSzPct val="103000"/>
              <a:buNone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What is the disease?</a:t>
            </a: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05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Wingdings" panose="05000000000000000000" pitchFamily="2" charset="2"/>
              <a:buChar char="ü"/>
              <a:defRPr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4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“Your kid’s eye is too big.” </a:t>
            </a:r>
            <a:r>
              <a:rPr lang="en-US" sz="16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(We know because we measure it!)</a:t>
            </a:r>
            <a:endParaRPr lang="en-US" sz="24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57150" lvl="2" indent="-342900">
              <a:lnSpc>
                <a:spcPct val="120000"/>
              </a:lnSpc>
              <a:buClr>
                <a:srgbClr val="708B35"/>
              </a:buClr>
              <a:buSzPct val="103000"/>
              <a:buFont typeface="Arial" panose="020B0604020202020204" pitchFamily="34" charset="0"/>
              <a:buChar char="•"/>
              <a:defRPr>
                <a:latin typeface="Verdana"/>
                <a:ea typeface="Verdana"/>
                <a:cs typeface="Verdana"/>
                <a:sym typeface="Verdana"/>
              </a:defRPr>
            </a:pPr>
            <a:endParaRPr lang="en-US" sz="16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53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34342-FF75-4CBC-BB73-D4A14B6E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home VA test screen grab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3238-CF8F-4782-98E7-28010645EE2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A5A84-0BB0-462B-80BF-4AA1EC9880E2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BA59B-EA0D-405F-9BC0-A1E3DB280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B32B-99DE-4FB7-9B02-7BF4C592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C7DE7-FBC5-47D6-96CF-B53D5D0BF67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61684-9B8D-4345-AC72-2C7C3023967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1C433C-D99F-4674-95C3-074CD15D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23C6-B497-49CC-809B-C82D16E0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42D2B-8028-4D85-8FC7-A66D9AD1914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84B86-2181-4EAE-894B-EFA50BD3831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BAFFC-29F8-4A82-A04D-597507412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61224" y="531538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Does telehealth have a place in a myopia management practice?</a:t>
            </a:r>
            <a:endParaRPr sz="218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Initial visit?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After a patient is treated?</a:t>
            </a:r>
          </a:p>
        </p:txBody>
      </p:sp>
    </p:spTree>
    <p:extLst>
      <p:ext uri="{BB962C8B-B14F-4D97-AF65-F5344CB8AC3E}">
        <p14:creationId xmlns:p14="http://schemas.microsoft.com/office/powerpoint/2010/main" val="2015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71FD-F8FD-4DB0-A26C-DB55F0BAA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68553-84AC-4D4B-8AD6-BAB2C5D7319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880A3-6CEC-44E3-A22C-C4015B29ED4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7035A-9E95-4C0C-A4C2-14A3C70D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669F-E21F-40DB-974F-BDC7E9E5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8FA37-F2CC-45B3-BBC2-408E99BEC496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70025-8E1C-4284-AB43-6EE1C9DA415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AC0D5-89D7-4869-AE5F-5F7B20EB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1CD4-14DC-4392-B823-7C4026F2A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76198-EDBE-4213-A2BB-B0AC163C00AA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1BCB1-8482-475B-A61E-E59F0DFCFEAE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F5CF4-3BE1-4B87-8398-2E997FB1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61224" y="531538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Does telehealth have a place in a myopia management practice?</a:t>
            </a:r>
            <a:endParaRPr sz="218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4" y="1520291"/>
            <a:ext cx="874088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Initial visit?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After a patient is treated?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Reinforce compliance with established patients (CL’s and </a:t>
            </a:r>
            <a:r>
              <a:rPr lang="en-US" sz="2000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gtt’s</a:t>
            </a: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)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Reassurance of safety for parents: </a:t>
            </a:r>
            <a:r>
              <a:rPr lang="en-US" sz="2000" dirty="0">
                <a:latin typeface="Pluto Cond Regular" panose="020B0506020203060204" pitchFamily="34" charset="0"/>
                <a:hlinkClick r:id="rId3"/>
              </a:rPr>
              <a:t>https://core.uwaterloo.ca/covid-19/</a:t>
            </a:r>
            <a:endParaRPr lang="en-US" sz="2000" dirty="0">
              <a:latin typeface="Pluto Cond Regular" panose="020B0506020203060204" pitchFamily="34" charset="0"/>
            </a:endParaRP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I&amp;R?</a:t>
            </a:r>
          </a:p>
        </p:txBody>
      </p:sp>
    </p:spTree>
    <p:extLst>
      <p:ext uri="{BB962C8B-B14F-4D97-AF65-F5344CB8AC3E}">
        <p14:creationId xmlns:p14="http://schemas.microsoft.com/office/powerpoint/2010/main" val="34631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D0112-F886-492E-BD4B-72E3F618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Youtube</a:t>
            </a:r>
            <a:r>
              <a:rPr lang="en-US" dirty="0"/>
              <a:t> I&amp;R search page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E039E-2100-4DD3-8353-10D90F2BDD0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23B0E-3E7A-4049-954A-82E445867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61224" y="662890"/>
            <a:ext cx="8025610" cy="8574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80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Patient (Parent) marketing during COVID-19</a:t>
            </a:r>
            <a:endParaRPr sz="280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Webinars!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Promote via email, website and social/digital channels</a:t>
            </a: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7330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4" y="548318"/>
            <a:ext cx="7455152" cy="857401"/>
          </a:xfrm>
          <a:prstGeom prst="rect">
            <a:avLst/>
          </a:prstGeom>
        </p:spPr>
        <p:txBody>
          <a:bodyPr/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 </a:t>
            </a:r>
            <a:r>
              <a:rPr lang="en-US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(nearsightedness) </a:t>
            </a:r>
            <a:r>
              <a:rPr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is an epidemic</a:t>
            </a:r>
          </a:p>
        </p:txBody>
      </p:sp>
      <p:pic>
        <p:nvPicPr>
          <p:cNvPr id="343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4" y="1512647"/>
            <a:ext cx="4709536" cy="31341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45" name="Shape 345"/>
          <p:cNvSpPr/>
          <p:nvPr/>
        </p:nvSpPr>
        <p:spPr>
          <a:xfrm>
            <a:off x="597688" y="2427338"/>
            <a:ext cx="59888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25</a:t>
            </a:r>
          </a:p>
        </p:txBody>
      </p:sp>
      <p:sp>
        <p:nvSpPr>
          <p:cNvPr id="346" name="Shape 346"/>
          <p:cNvSpPr/>
          <p:nvPr/>
        </p:nvSpPr>
        <p:spPr>
          <a:xfrm>
            <a:off x="7233079" y="2429525"/>
            <a:ext cx="8521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700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27" y="2055713"/>
            <a:ext cx="758420" cy="433181"/>
          </a:xfrm>
          <a:prstGeom prst="rect">
            <a:avLst/>
          </a:prstGeom>
        </p:spPr>
      </p:pic>
      <p:sp>
        <p:nvSpPr>
          <p:cNvPr id="9" name="Diagonal Stripe 8"/>
          <p:cNvSpPr/>
          <p:nvPr/>
        </p:nvSpPr>
        <p:spPr>
          <a:xfrm rot="247758">
            <a:off x="3134848" y="2163361"/>
            <a:ext cx="121325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0" name="Diagonal Stripe 9"/>
          <p:cNvSpPr/>
          <p:nvPr/>
        </p:nvSpPr>
        <p:spPr>
          <a:xfrm rot="11416618" flipV="1">
            <a:off x="2401886" y="2166388"/>
            <a:ext cx="54269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1" name="Shape 345"/>
          <p:cNvSpPr/>
          <p:nvPr/>
        </p:nvSpPr>
        <p:spPr>
          <a:xfrm>
            <a:off x="1173982" y="2427338"/>
            <a:ext cx="42575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%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Shape 345"/>
          <p:cNvSpPr/>
          <p:nvPr/>
        </p:nvSpPr>
        <p:spPr>
          <a:xfrm>
            <a:off x="8038608" y="2427337"/>
            <a:ext cx="6918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yrs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CC544B2F-77AA-411A-BDD6-84819CA82541}"/>
              </a:ext>
            </a:extLst>
          </p:cNvPr>
          <p:cNvSpPr/>
          <p:nvPr/>
        </p:nvSpPr>
        <p:spPr>
          <a:xfrm>
            <a:off x="1510393" y="320119"/>
            <a:ext cx="3830421" cy="978302"/>
          </a:xfrm>
          <a:prstGeom prst="mathMultiply">
            <a:avLst/>
          </a:prstGeom>
          <a:solidFill>
            <a:srgbClr val="FF0000">
              <a:alpha val="69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 advAuto="0"/>
      <p:bldP spid="346" grpId="0" animBg="1" advAuto="0"/>
      <p:bldP spid="9" grpId="0" animBg="1"/>
      <p:bldP spid="10" grpId="0" animBg="1"/>
      <p:bldP spid="11" grpId="0" animBg="1" advAuto="0"/>
      <p:bldP spid="12" grpId="0" animBg="1" advAuto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61224" y="662890"/>
            <a:ext cx="8025610" cy="857401"/>
          </a:xfrm>
          <a:prstGeom prst="rect">
            <a:avLst/>
          </a:prstGeom>
        </p:spPr>
        <p:txBody>
          <a:bodyPr/>
          <a:lstStyle/>
          <a:p>
            <a:pPr marL="388620" indent="0" defTabSz="777240">
              <a:defRPr sz="2210">
                <a:latin typeface="Verdana"/>
                <a:ea typeface="Verdana"/>
                <a:cs typeface="Verdana"/>
                <a:sym typeface="Verdana"/>
              </a:defRPr>
            </a:pPr>
            <a:r>
              <a:rPr lang="en-US" sz="2180"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COPE CE requirement</a:t>
            </a:r>
            <a:endParaRPr sz="2180" b="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03" name="Shape 403"/>
          <p:cNvSpPr>
            <a:spLocks noGrp="1"/>
          </p:cNvSpPr>
          <p:nvPr>
            <p:ph type="body" sz="half" idx="1"/>
          </p:nvPr>
        </p:nvSpPr>
        <p:spPr>
          <a:xfrm>
            <a:off x="296985" y="1520291"/>
            <a:ext cx="7721570" cy="274869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Email your name and OE tracker number to:</a:t>
            </a:r>
          </a:p>
          <a:p>
            <a:pPr marL="0" indent="0">
              <a:buNone/>
            </a:pPr>
            <a:endParaRPr lang="en-US" sz="20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  <a:r>
              <a:rPr lang="en-US" sz="2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Mariam.Muradi@TreehouseEyes.com</a:t>
            </a:r>
            <a:endParaRPr lang="en-US" sz="20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sz="20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sz="2000"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Interested in growing with us:</a:t>
            </a:r>
          </a:p>
          <a:p>
            <a:pPr lvl="1">
              <a:buNone/>
            </a:pPr>
            <a:endParaRPr lang="en-US" sz="200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  <a:p>
            <a:pPr lvl="1">
              <a:buNone/>
            </a:pP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  <a:r>
              <a:rPr lang="en-US" sz="28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Grow@TreehouseEyes.com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8444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/>
          </p:cNvSpPr>
          <p:nvPr>
            <p:ph type="title"/>
          </p:nvPr>
        </p:nvSpPr>
        <p:spPr>
          <a:xfrm>
            <a:off x="844424" y="548318"/>
            <a:ext cx="7455152" cy="857401"/>
          </a:xfrm>
          <a:prstGeom prst="rect">
            <a:avLst/>
          </a:prstGeom>
        </p:spPr>
        <p:txBody>
          <a:bodyPr/>
          <a:lstStyle/>
          <a:p>
            <a:pPr marL="434340" indent="-434340" defTabSz="868680">
              <a:defRPr sz="2470">
                <a:latin typeface="Verdana"/>
                <a:ea typeface="Verdana"/>
                <a:cs typeface="Verdana"/>
                <a:sym typeface="Verdana"/>
              </a:defRPr>
            </a:pPr>
            <a:r>
              <a:rPr u="sng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Myopia</a:t>
            </a:r>
            <a:r>
              <a:rPr b="0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 is an epidemic</a:t>
            </a:r>
          </a:p>
        </p:txBody>
      </p:sp>
      <p:pic>
        <p:nvPicPr>
          <p:cNvPr id="343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94" y="1512647"/>
            <a:ext cx="4709536" cy="313414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345" name="Shape 345"/>
          <p:cNvSpPr/>
          <p:nvPr/>
        </p:nvSpPr>
        <p:spPr>
          <a:xfrm>
            <a:off x="597688" y="2427338"/>
            <a:ext cx="59888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25</a:t>
            </a:r>
          </a:p>
        </p:txBody>
      </p:sp>
      <p:sp>
        <p:nvSpPr>
          <p:cNvPr id="346" name="Shape 346"/>
          <p:cNvSpPr/>
          <p:nvPr/>
        </p:nvSpPr>
        <p:spPr>
          <a:xfrm>
            <a:off x="7233079" y="2429525"/>
            <a:ext cx="8521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700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827" y="2055713"/>
            <a:ext cx="758420" cy="433181"/>
          </a:xfrm>
          <a:prstGeom prst="rect">
            <a:avLst/>
          </a:prstGeom>
        </p:spPr>
      </p:pic>
      <p:sp>
        <p:nvSpPr>
          <p:cNvPr id="9" name="Diagonal Stripe 8"/>
          <p:cNvSpPr/>
          <p:nvPr/>
        </p:nvSpPr>
        <p:spPr>
          <a:xfrm rot="247758">
            <a:off x="3134848" y="2163361"/>
            <a:ext cx="121325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0" name="Diagonal Stripe 9"/>
          <p:cNvSpPr/>
          <p:nvPr/>
        </p:nvSpPr>
        <p:spPr>
          <a:xfrm rot="11416618" flipV="1">
            <a:off x="2401886" y="2166388"/>
            <a:ext cx="54269" cy="45719"/>
          </a:xfrm>
          <a:prstGeom prst="diagStrip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6E66"/>
              </a:solidFill>
              <a:latin typeface="Pluto Cond Regular" panose="020B0506020203060204" pitchFamily="34" charset="0"/>
            </a:endParaRPr>
          </a:p>
        </p:txBody>
      </p:sp>
      <p:sp>
        <p:nvSpPr>
          <p:cNvPr id="11" name="Shape 345"/>
          <p:cNvSpPr/>
          <p:nvPr/>
        </p:nvSpPr>
        <p:spPr>
          <a:xfrm>
            <a:off x="1173982" y="2427338"/>
            <a:ext cx="42575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%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Shape 345"/>
          <p:cNvSpPr/>
          <p:nvPr/>
        </p:nvSpPr>
        <p:spPr>
          <a:xfrm>
            <a:off x="8038608" y="2427337"/>
            <a:ext cx="691854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400"/>
            </a:lvl1pPr>
          </a:lstStyle>
          <a:p>
            <a:r>
              <a:rPr lang="en-US" dirty="0" err="1">
                <a:solidFill>
                  <a:srgbClr val="7B6E66"/>
                </a:solidFill>
                <a:latin typeface="Pluto Cond Regular" panose="020B0506020203060204" pitchFamily="34" charset="0"/>
                <a:ea typeface="Microsoft JhengHei" panose="020B0604030504040204" pitchFamily="34" charset="-120"/>
              </a:rPr>
              <a:t>yrs</a:t>
            </a:r>
            <a:endParaRPr dirty="0">
              <a:solidFill>
                <a:srgbClr val="7B6E66"/>
              </a:solidFill>
              <a:latin typeface="Pluto Cond Regular" panose="020B050602020306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16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09D0AE-9DDA-4BE6-ADAB-D7D2E4357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96" y="1820458"/>
            <a:ext cx="2434550" cy="2020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322B3-B105-4B3E-BF34-B0123E9B3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" y="59533"/>
            <a:ext cx="7537419" cy="5024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6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CAC711-3A25-4236-AC9C-C86413EEC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9" y="178474"/>
            <a:ext cx="3716001" cy="2493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4FFB0-60CF-4CA4-96BE-CDC2FA64C5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51" y="2204071"/>
            <a:ext cx="3381120" cy="2512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may contain: one or more people and people sitting">
            <a:extLst>
              <a:ext uri="{FF2B5EF4-FFF2-40B4-BE49-F238E27FC236}">
                <a16:creationId xmlns:a16="http://schemas.microsoft.com/office/drawing/2014/main" id="{0A7ACB56-E879-465E-AD1F-BA208747F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44" y="3019021"/>
            <a:ext cx="2117885" cy="1588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3EB915-7984-4194-B7BB-D63D5B52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1" y="2881089"/>
            <a:ext cx="1323401" cy="208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873CB-6449-49AB-9AEC-175385BB1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8" y="341838"/>
            <a:ext cx="2283656" cy="1682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4CFF84-3198-4879-975F-2F7915830B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14" y="299646"/>
            <a:ext cx="2171957" cy="1766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6D75CA-EC93-4485-85F9-6724D04B57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61" y="3071942"/>
            <a:ext cx="1328558" cy="148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9C7EEE-C71E-4278-B6F7-CC736868FE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607" y="2076220"/>
            <a:ext cx="1199665" cy="9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72B7A-8C1A-4DAF-9C9A-F864EEE5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04" y="326087"/>
            <a:ext cx="8821391" cy="449132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460002"/>
      </p:ext>
    </p:extLst>
  </p:cSld>
  <p:clrMapOvr>
    <a:masterClrMapping/>
  </p:clrMapOvr>
</p:sld>
</file>

<file path=ppt/theme/theme1.xml><?xml version="1.0" encoding="utf-8"?>
<a:theme xmlns:a="http://schemas.openxmlformats.org/drawingml/2006/main" name="Fidele template">
  <a:themeElements>
    <a:clrScheme name="Fidel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Fidele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idel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idele template">
  <a:themeElements>
    <a:clrScheme name="Fidel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0000FF"/>
      </a:hlink>
      <a:folHlink>
        <a:srgbClr val="FF00FF"/>
      </a:folHlink>
    </a:clrScheme>
    <a:fontScheme name="Fidele templa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idel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5711</TotalTime>
  <Words>857</Words>
  <Application>Microsoft Office PowerPoint</Application>
  <PresentationFormat>On-screen Show (16:9)</PresentationFormat>
  <Paragraphs>133</Paragraphs>
  <Slides>50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Microsoft JhengHei</vt:lpstr>
      <vt:lpstr>Arial</vt:lpstr>
      <vt:lpstr>Helvetica</vt:lpstr>
      <vt:lpstr>Pluto Cond Regular</vt:lpstr>
      <vt:lpstr>Titillium Web</vt:lpstr>
      <vt:lpstr>Verdana</vt:lpstr>
      <vt:lpstr>Wingdings</vt:lpstr>
      <vt:lpstr>Fidele template</vt:lpstr>
      <vt:lpstr>We think big for little eyes.</vt:lpstr>
      <vt:lpstr>Myopia Management during the COVID-19 Pandemic </vt:lpstr>
      <vt:lpstr>PowerPoint Presentation</vt:lpstr>
      <vt:lpstr>What is myopia and what are we managing?</vt:lpstr>
      <vt:lpstr>Myopia (nearsightedness) is an epidemic</vt:lpstr>
      <vt:lpstr>Myopia is an epidemic</vt:lpstr>
      <vt:lpstr>PowerPoint Presentation</vt:lpstr>
      <vt:lpstr>PowerPoint Presentation</vt:lpstr>
      <vt:lpstr>PowerPoint Presentation</vt:lpstr>
      <vt:lpstr>Myopia (nearsightedness) is an epidemic</vt:lpstr>
      <vt:lpstr>PowerPoint Presentation</vt:lpstr>
      <vt:lpstr>Increased Prevalence of Myopia in the US Between 1971-1972 and 1999 -2004  Susan Vitale PhD, Robert Sperduto MD, Frederick Ferris MD Archives of Ophthalmology Vol. 127 No. 12 December 2009</vt:lpstr>
      <vt:lpstr>PowerPoint Presentation</vt:lpstr>
      <vt:lpstr>Problem: Myopia starts in children and progresses                   Higher myopia proven to increase sight threatening disease risk</vt:lpstr>
      <vt:lpstr>PowerPoint Presentation</vt:lpstr>
      <vt:lpstr>What's causing all this myopia? The Nature Argument</vt:lpstr>
      <vt:lpstr>What's causing all this myopia? The Nurture Argument</vt:lpstr>
      <vt:lpstr>Dr. Monica Jong - Brien Holden Vision Institute FedOpto Medillian Columbia 2015</vt:lpstr>
      <vt:lpstr>The underlying physiology of myopia</vt:lpstr>
      <vt:lpstr>How do you know a myopic eye is too big?</vt:lpstr>
      <vt:lpstr>What is unique about COVID-19 and a myopia management practice?</vt:lpstr>
      <vt:lpstr>Social distancing is NOT only about keeping six feet apart!</vt:lpstr>
      <vt:lpstr>So if social distancing isn’t just about “6 feet,” but also includes the time of exposure, does telehealth have a place in myopia management?</vt:lpstr>
      <vt:lpstr>And, if we can’t (yet) measure axial length remotely, does telehealth have a place in myopia management?</vt:lpstr>
      <vt:lpstr>And, if we can’t (yet) measure axial length remotely, does telehealth have a place in myopia management?</vt:lpstr>
      <vt:lpstr>Does telehealth have a place in a myopia management practice?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home VA test screen grab</vt:lpstr>
      <vt:lpstr>PowerPoint Presentation</vt:lpstr>
      <vt:lpstr>PowerPoint Presentation</vt:lpstr>
      <vt:lpstr>Does telehealth have a place in a myopia management practice?</vt:lpstr>
      <vt:lpstr>PowerPoint Presentation</vt:lpstr>
      <vt:lpstr>PowerPoint Presentation</vt:lpstr>
      <vt:lpstr>PowerPoint Presentation</vt:lpstr>
      <vt:lpstr>Does telehealth have a place in a myopia management practice?</vt:lpstr>
      <vt:lpstr>Youtube I&amp;R search page</vt:lpstr>
      <vt:lpstr>Patient (Parent) marketing during COVID-19</vt:lpstr>
      <vt:lpstr>COPE CE requirement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 Vision for Life</dc:title>
  <dc:creator>Gary Gerber</dc:creator>
  <cp:lastModifiedBy>Rachel Slack</cp:lastModifiedBy>
  <cp:revision>688</cp:revision>
  <dcterms:modified xsi:type="dcterms:W3CDTF">2021-01-05T15:14:42Z</dcterms:modified>
</cp:coreProperties>
</file>