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</p:sldMasterIdLst>
  <p:notesMasterIdLst>
    <p:notesMasterId r:id="rId73"/>
  </p:notesMasterIdLst>
  <p:sldIdLst>
    <p:sldId id="256" r:id="rId3"/>
    <p:sldId id="319" r:id="rId4"/>
    <p:sldId id="275" r:id="rId5"/>
    <p:sldId id="257" r:id="rId6"/>
    <p:sldId id="346" r:id="rId7"/>
    <p:sldId id="329" r:id="rId8"/>
    <p:sldId id="325" r:id="rId9"/>
    <p:sldId id="258" r:id="rId10"/>
    <p:sldId id="306" r:id="rId11"/>
    <p:sldId id="368" r:id="rId12"/>
    <p:sldId id="347" r:id="rId13"/>
    <p:sldId id="327" r:id="rId14"/>
    <p:sldId id="328" r:id="rId15"/>
    <p:sldId id="331" r:id="rId16"/>
    <p:sldId id="350" r:id="rId17"/>
    <p:sldId id="391" r:id="rId18"/>
    <p:sldId id="392" r:id="rId19"/>
    <p:sldId id="351" r:id="rId20"/>
    <p:sldId id="352" r:id="rId21"/>
    <p:sldId id="354" r:id="rId22"/>
    <p:sldId id="355" r:id="rId23"/>
    <p:sldId id="356" r:id="rId24"/>
    <p:sldId id="393" r:id="rId25"/>
    <p:sldId id="397" r:id="rId26"/>
    <p:sldId id="405" r:id="rId27"/>
    <p:sldId id="406" r:id="rId28"/>
    <p:sldId id="480" r:id="rId29"/>
    <p:sldId id="366" r:id="rId30"/>
    <p:sldId id="395" r:id="rId31"/>
    <p:sldId id="367" r:id="rId32"/>
    <p:sldId id="349" r:id="rId33"/>
    <p:sldId id="478" r:id="rId34"/>
    <p:sldId id="324" r:id="rId35"/>
    <p:sldId id="479" r:id="rId36"/>
    <p:sldId id="320" r:id="rId37"/>
    <p:sldId id="358" r:id="rId38"/>
    <p:sldId id="370" r:id="rId39"/>
    <p:sldId id="369" r:id="rId40"/>
    <p:sldId id="373" r:id="rId41"/>
    <p:sldId id="359" r:id="rId42"/>
    <p:sldId id="360" r:id="rId43"/>
    <p:sldId id="361" r:id="rId44"/>
    <p:sldId id="362" r:id="rId45"/>
    <p:sldId id="364" r:id="rId46"/>
    <p:sldId id="326" r:id="rId47"/>
    <p:sldId id="371" r:id="rId48"/>
    <p:sldId id="377" r:id="rId49"/>
    <p:sldId id="481" r:id="rId50"/>
    <p:sldId id="333" r:id="rId51"/>
    <p:sldId id="334" r:id="rId52"/>
    <p:sldId id="335" r:id="rId53"/>
    <p:sldId id="407" r:id="rId54"/>
    <p:sldId id="337" r:id="rId55"/>
    <p:sldId id="338" r:id="rId56"/>
    <p:sldId id="339" r:id="rId57"/>
    <p:sldId id="340" r:id="rId58"/>
    <p:sldId id="341" r:id="rId59"/>
    <p:sldId id="272" r:id="rId60"/>
    <p:sldId id="345" r:id="rId61"/>
    <p:sldId id="375" r:id="rId62"/>
    <p:sldId id="382" r:id="rId63"/>
    <p:sldId id="476" r:id="rId64"/>
    <p:sldId id="383" r:id="rId65"/>
    <p:sldId id="384" r:id="rId66"/>
    <p:sldId id="385" r:id="rId67"/>
    <p:sldId id="386" r:id="rId68"/>
    <p:sldId id="477" r:id="rId69"/>
    <p:sldId id="344" r:id="rId70"/>
    <p:sldId id="409" r:id="rId71"/>
    <p:sldId id="408" r:id="rId7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7F8B804E-98D7-44B0-8219-CCEE6C757CB9}">
          <p14:sldIdLst>
            <p14:sldId id="256"/>
            <p14:sldId id="319"/>
            <p14:sldId id="275"/>
            <p14:sldId id="257"/>
            <p14:sldId id="346"/>
            <p14:sldId id="329"/>
            <p14:sldId id="325"/>
            <p14:sldId id="258"/>
            <p14:sldId id="306"/>
            <p14:sldId id="368"/>
            <p14:sldId id="347"/>
            <p14:sldId id="327"/>
            <p14:sldId id="328"/>
            <p14:sldId id="331"/>
            <p14:sldId id="350"/>
            <p14:sldId id="391"/>
            <p14:sldId id="392"/>
            <p14:sldId id="351"/>
            <p14:sldId id="352"/>
            <p14:sldId id="354"/>
            <p14:sldId id="355"/>
            <p14:sldId id="356"/>
            <p14:sldId id="393"/>
            <p14:sldId id="397"/>
            <p14:sldId id="405"/>
            <p14:sldId id="406"/>
            <p14:sldId id="480"/>
            <p14:sldId id="366"/>
            <p14:sldId id="395"/>
            <p14:sldId id="367"/>
            <p14:sldId id="349"/>
            <p14:sldId id="478"/>
            <p14:sldId id="324"/>
            <p14:sldId id="479"/>
            <p14:sldId id="320"/>
            <p14:sldId id="358"/>
            <p14:sldId id="370"/>
            <p14:sldId id="369"/>
            <p14:sldId id="373"/>
            <p14:sldId id="359"/>
            <p14:sldId id="360"/>
            <p14:sldId id="361"/>
            <p14:sldId id="362"/>
            <p14:sldId id="364"/>
            <p14:sldId id="326"/>
            <p14:sldId id="371"/>
            <p14:sldId id="377"/>
            <p14:sldId id="481"/>
            <p14:sldId id="333"/>
          </p14:sldIdLst>
        </p14:section>
        <p14:section name="Untitled Section" id="{86176DFD-BAD7-4089-BAD9-E43C54C7A135}">
          <p14:sldIdLst>
            <p14:sldId id="334"/>
            <p14:sldId id="335"/>
            <p14:sldId id="407"/>
            <p14:sldId id="337"/>
            <p14:sldId id="338"/>
            <p14:sldId id="339"/>
            <p14:sldId id="340"/>
            <p14:sldId id="341"/>
            <p14:sldId id="272"/>
            <p14:sldId id="345"/>
            <p14:sldId id="375"/>
            <p14:sldId id="382"/>
            <p14:sldId id="476"/>
            <p14:sldId id="383"/>
            <p14:sldId id="384"/>
            <p14:sldId id="385"/>
            <p14:sldId id="386"/>
            <p14:sldId id="477"/>
            <p14:sldId id="344"/>
            <p14:sldId id="409"/>
            <p14:sldId id="408"/>
          </p14:sldIdLst>
        </p14:section>
        <p14:section name="Untitled Section" id="{58D17904-7FE3-4820-AB84-0EEFA229E18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6E66"/>
    <a:srgbClr val="708B35"/>
    <a:srgbClr val="535353"/>
    <a:srgbClr val="77B800"/>
    <a:srgbClr val="BD4700"/>
    <a:srgbClr val="658D3C"/>
    <a:srgbClr val="00B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/>
      <a:tcStyle>
        <a:tcBdr/>
        <a:fill>
          <a:solidFill>
            <a:srgbClr val="E7EC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/>
      <a:tcStyle>
        <a:tcBdr/>
        <a:fill>
          <a:solidFill>
            <a:srgbClr val="ED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0679" autoAdjust="0"/>
  </p:normalViewPr>
  <p:slideViewPr>
    <p:cSldViewPr snapToGrid="0">
      <p:cViewPr varScale="1">
        <p:scale>
          <a:sx n="122" d="100"/>
          <a:sy n="122" d="100"/>
        </p:scale>
        <p:origin x="128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827"/>
          <c:y val="4.9561099999999997E-2"/>
          <c:w val="0.87817299999999998"/>
          <c:h val="0.8579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rgbClr val="77B800"/>
            </a:solidFill>
            <a:ln w="12664" cap="flat">
              <a:solidFill>
                <a:srgbClr val="658D3C"/>
              </a:solidFill>
              <a:prstDash val="solid"/>
              <a:bevel/>
            </a:ln>
            <a:effectLst/>
          </c:spPr>
          <c:invertIfNegative val="0"/>
          <c:dLbls>
            <c:dLbl>
              <c:idx val="0"/>
              <c:layout>
                <c:manualLayout>
                  <c:x val="-2.4744478196572155E-17"/>
                  <c:y val="-3.83199950918221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C2-4B12-AC04-21213AB31226}"/>
                </c:ext>
              </c:extLst>
            </c:dLbl>
            <c:dLbl>
              <c:idx val="2"/>
              <c:layout>
                <c:manualLayout>
                  <c:x val="0"/>
                  <c:y val="1.70311089296986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C2-4B12-AC04-21213AB3122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CSMFCLS</c:v>
                </c:pt>
                <c:pt idx="1">
                  <c:v>KIDS</c:v>
                </c:pt>
                <c:pt idx="2">
                  <c:v>ATR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0.7</c:v>
                </c:pt>
                <c:pt idx="1">
                  <c:v>0.8</c:v>
                </c:pt>
                <c:pt idx="2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B6-4051-B1B2-B1677A7E09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16715184"/>
        <c:axId val="1916722800"/>
      </c:barChart>
      <c:catAx>
        <c:axId val="1916715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100" b="1" i="0" u="none" strike="noStrike">
                <a:solidFill>
                  <a:srgbClr val="616365"/>
                </a:solidFill>
                <a:latin typeface="Arial"/>
              </a:defRPr>
            </a:pPr>
            <a:endParaRPr lang="en-US"/>
          </a:p>
        </c:txPr>
        <c:crossAx val="1916722800"/>
        <c:crosses val="autoZero"/>
        <c:auto val="1"/>
        <c:lblAlgn val="ctr"/>
        <c:lblOffset val="100"/>
        <c:noMultiLvlLbl val="1"/>
      </c:catAx>
      <c:valAx>
        <c:axId val="1916722800"/>
        <c:scaling>
          <c:orientation val="minMax"/>
          <c:max val="1"/>
          <c:min val="0"/>
        </c:scaling>
        <c:delete val="0"/>
        <c:axPos val="l"/>
        <c:numFmt formatCode="0%" sourceLinked="0"/>
        <c:majorTickMark val="in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100" b="1" i="0" u="none" strike="noStrike">
                <a:solidFill>
                  <a:srgbClr val="616365"/>
                </a:solidFill>
                <a:latin typeface="Arial"/>
              </a:defRPr>
            </a:pPr>
            <a:endParaRPr lang="en-US"/>
          </a:p>
        </c:txPr>
        <c:crossAx val="1916715184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807B6-B117-C047-A2C4-D34EB07C865F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345208DE-0BAF-2342-B1E5-34082D59D8C8}">
      <dgm:prSet phldrT="[Text]" custT="1"/>
      <dgm:spPr/>
      <dgm:t>
        <a:bodyPr/>
        <a:lstStyle/>
        <a:p>
          <a:r>
            <a: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Eye Examination</a:t>
          </a:r>
        </a:p>
      </dgm:t>
    </dgm:pt>
    <dgm:pt modelId="{30625B13-C27A-A14A-A4FE-5B3C07A2F5E8}" type="parTrans" cxnId="{EECC4E2D-45D0-0D44-9A80-F3F45F20B4A8}">
      <dgm:prSet/>
      <dgm:spPr/>
      <dgm:t>
        <a:bodyPr/>
        <a:lstStyle/>
        <a:p>
          <a:endParaRPr lang="en-US"/>
        </a:p>
      </dgm:t>
    </dgm:pt>
    <dgm:pt modelId="{1CC994EE-306D-E845-BE3B-CDA1A559F886}" type="sibTrans" cxnId="{EECC4E2D-45D0-0D44-9A80-F3F45F20B4A8}">
      <dgm:prSet/>
      <dgm:spPr/>
      <dgm:t>
        <a:bodyPr/>
        <a:lstStyle/>
        <a:p>
          <a:endParaRPr lang="en-US"/>
        </a:p>
      </dgm:t>
    </dgm:pt>
    <dgm:pt modelId="{9B0F17D4-F170-684E-A81C-976CABC3BE70}">
      <dgm:prSet phldrT="[Text]" custT="1"/>
      <dgm:spPr/>
      <dgm:t>
        <a:bodyPr/>
        <a:lstStyle/>
        <a:p>
          <a:r>
            <a: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Eyeglasses</a:t>
          </a:r>
        </a:p>
      </dgm:t>
    </dgm:pt>
    <dgm:pt modelId="{38787F40-2FA2-694F-95F2-388C17E32573}" type="parTrans" cxnId="{DB14D78F-5BAA-394B-B15D-A02E7C9C56C1}">
      <dgm:prSet/>
      <dgm:spPr/>
      <dgm:t>
        <a:bodyPr/>
        <a:lstStyle/>
        <a:p>
          <a:endParaRPr lang="en-US"/>
        </a:p>
      </dgm:t>
    </dgm:pt>
    <dgm:pt modelId="{015FC9F3-E9A1-0F45-AD77-3E10732DE5BA}" type="sibTrans" cxnId="{DB14D78F-5BAA-394B-B15D-A02E7C9C56C1}">
      <dgm:prSet/>
      <dgm:spPr/>
      <dgm:t>
        <a:bodyPr/>
        <a:lstStyle/>
        <a:p>
          <a:endParaRPr lang="en-US"/>
        </a:p>
      </dgm:t>
    </dgm:pt>
    <dgm:pt modelId="{829BA07C-FE37-B24B-B56A-3A623EC54EC9}">
      <dgm:prSet phldrT="[Text]" custT="1"/>
      <dgm:spPr/>
      <dgm:t>
        <a:bodyPr/>
        <a:lstStyle/>
        <a:p>
          <a:r>
            <a: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Referral to Treehouse Eyes</a:t>
          </a:r>
        </a:p>
      </dgm:t>
    </dgm:pt>
    <dgm:pt modelId="{B57F51F1-1E4A-9C44-A8AB-14B070C507C0}" type="parTrans" cxnId="{FD6D1417-1F01-3345-98FA-CA948D84D96A}">
      <dgm:prSet/>
      <dgm:spPr/>
      <dgm:t>
        <a:bodyPr/>
        <a:lstStyle/>
        <a:p>
          <a:endParaRPr lang="en-US"/>
        </a:p>
      </dgm:t>
    </dgm:pt>
    <dgm:pt modelId="{7A6F53B1-6764-7446-BA3F-CC8525FD48D9}" type="sibTrans" cxnId="{FD6D1417-1F01-3345-98FA-CA948D84D96A}">
      <dgm:prSet/>
      <dgm:spPr/>
      <dgm:t>
        <a:bodyPr/>
        <a:lstStyle/>
        <a:p>
          <a:endParaRPr lang="en-US"/>
        </a:p>
      </dgm:t>
    </dgm:pt>
    <dgm:pt modelId="{F1F97BAC-BFFD-ED42-B2C4-F6B706268765}">
      <dgm:prSet custT="1"/>
      <dgm:spPr>
        <a:solidFill>
          <a:srgbClr val="FFC000"/>
        </a:solidFill>
      </dgm:spPr>
      <dgm:t>
        <a:bodyPr/>
        <a:lstStyle/>
        <a:p>
          <a:r>
            <a: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Treehouse Eyes Myopia Evaluation</a:t>
          </a:r>
        </a:p>
      </dgm:t>
    </dgm:pt>
    <dgm:pt modelId="{C0DFF7D5-AE65-9740-967E-0343F3629A67}" type="parTrans" cxnId="{36F7C031-E975-0944-B556-3B95ED8DBA3F}">
      <dgm:prSet/>
      <dgm:spPr/>
      <dgm:t>
        <a:bodyPr/>
        <a:lstStyle/>
        <a:p>
          <a:endParaRPr lang="en-US"/>
        </a:p>
      </dgm:t>
    </dgm:pt>
    <dgm:pt modelId="{15CA368E-C57C-9A48-9A2E-45ADE35B260C}" type="sibTrans" cxnId="{36F7C031-E975-0944-B556-3B95ED8DBA3F}">
      <dgm:prSet/>
      <dgm:spPr/>
      <dgm:t>
        <a:bodyPr/>
        <a:lstStyle/>
        <a:p>
          <a:endParaRPr lang="en-US"/>
        </a:p>
      </dgm:t>
    </dgm:pt>
    <dgm:pt modelId="{A99D4F66-FBAB-E84E-BBDD-931D72D5965D}">
      <dgm:prSet custT="1"/>
      <dgm:spPr>
        <a:solidFill>
          <a:srgbClr val="FFC000"/>
        </a:solidFill>
      </dgm:spPr>
      <dgm:t>
        <a:bodyPr/>
        <a:lstStyle/>
        <a:p>
          <a:r>
            <a: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Treatment</a:t>
          </a:r>
        </a:p>
      </dgm:t>
    </dgm:pt>
    <dgm:pt modelId="{7F74F17F-F1AF-3F40-AB5F-831BE2A5378F}" type="parTrans" cxnId="{82A445E5-340F-8440-BD4B-E48C64C0ACF4}">
      <dgm:prSet/>
      <dgm:spPr/>
      <dgm:t>
        <a:bodyPr/>
        <a:lstStyle/>
        <a:p>
          <a:endParaRPr lang="en-US"/>
        </a:p>
      </dgm:t>
    </dgm:pt>
    <dgm:pt modelId="{6CF5C69C-DA22-504E-B95A-A5C83800F1B8}" type="sibTrans" cxnId="{82A445E5-340F-8440-BD4B-E48C64C0ACF4}">
      <dgm:prSet/>
      <dgm:spPr/>
      <dgm:t>
        <a:bodyPr/>
        <a:lstStyle/>
        <a:p>
          <a:endParaRPr lang="en-US"/>
        </a:p>
      </dgm:t>
    </dgm:pt>
    <dgm:pt modelId="{A426A06A-E556-8D46-A880-F1285A798532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Child back at your office for ongoing care &amp; eyeglasses</a:t>
          </a:r>
        </a:p>
      </dgm:t>
    </dgm:pt>
    <dgm:pt modelId="{B4C2F560-DEFF-5846-A764-FA5A03FEDC1F}" type="parTrans" cxnId="{456186EE-9FBF-8049-BC04-BA8E211A99D8}">
      <dgm:prSet/>
      <dgm:spPr/>
      <dgm:t>
        <a:bodyPr/>
        <a:lstStyle/>
        <a:p>
          <a:endParaRPr lang="en-US"/>
        </a:p>
      </dgm:t>
    </dgm:pt>
    <dgm:pt modelId="{0BF1D24F-EB9C-C246-80C0-3D873D76982F}" type="sibTrans" cxnId="{456186EE-9FBF-8049-BC04-BA8E211A99D8}">
      <dgm:prSet/>
      <dgm:spPr/>
      <dgm:t>
        <a:bodyPr/>
        <a:lstStyle/>
        <a:p>
          <a:endParaRPr lang="en-US"/>
        </a:p>
      </dgm:t>
    </dgm:pt>
    <dgm:pt modelId="{6E87ACBB-6946-B248-9668-2C6EE1AF9063}">
      <dgm:prSet custT="1"/>
      <dgm:spPr/>
      <dgm:t>
        <a:bodyPr/>
        <a:lstStyle/>
        <a:p>
          <a:pPr algn="ctr"/>
          <a:r>
            <a:rPr lang="en-US" sz="800" dirty="0"/>
            <a:t>Rx, filled at your practice</a:t>
          </a:r>
        </a:p>
      </dgm:t>
    </dgm:pt>
    <dgm:pt modelId="{AEF9FC53-426B-3B4A-90A3-3D2649768401}" type="parTrans" cxnId="{B2F52FBC-FD01-AB4E-B7D5-3629D3775BA0}">
      <dgm:prSet/>
      <dgm:spPr/>
      <dgm:t>
        <a:bodyPr/>
        <a:lstStyle/>
        <a:p>
          <a:endParaRPr lang="en-US"/>
        </a:p>
      </dgm:t>
    </dgm:pt>
    <dgm:pt modelId="{4572855B-6F3E-0A4E-8F17-1674289CF3CE}" type="sibTrans" cxnId="{B2F52FBC-FD01-AB4E-B7D5-3629D3775BA0}">
      <dgm:prSet/>
      <dgm:spPr/>
      <dgm:t>
        <a:bodyPr/>
        <a:lstStyle/>
        <a:p>
          <a:endParaRPr lang="en-US"/>
        </a:p>
      </dgm:t>
    </dgm:pt>
    <dgm:pt modelId="{BE2E089B-FB51-2942-BDF0-574C55B65210}">
      <dgm:prSet custT="1"/>
      <dgm:spPr/>
      <dgm:t>
        <a:bodyPr/>
        <a:lstStyle/>
        <a:p>
          <a:pPr algn="ctr"/>
          <a:r>
            <a:rPr lang="en-US" sz="800" dirty="0"/>
            <a:t>Comprehensive Exam at your practice</a:t>
          </a:r>
          <a:endParaRPr lang="en-US" sz="900" dirty="0"/>
        </a:p>
      </dgm:t>
    </dgm:pt>
    <dgm:pt modelId="{1B2D666C-6621-AA43-B08D-A4FD17880385}" type="parTrans" cxnId="{4FE9D435-19B9-BB44-B88E-2194FEECDEF9}">
      <dgm:prSet/>
      <dgm:spPr/>
      <dgm:t>
        <a:bodyPr/>
        <a:lstStyle/>
        <a:p>
          <a:endParaRPr lang="en-US"/>
        </a:p>
      </dgm:t>
    </dgm:pt>
    <dgm:pt modelId="{F06F762B-9586-ED47-AB4A-B8780F02C9D8}" type="sibTrans" cxnId="{4FE9D435-19B9-BB44-B88E-2194FEECDEF9}">
      <dgm:prSet/>
      <dgm:spPr/>
      <dgm:t>
        <a:bodyPr/>
        <a:lstStyle/>
        <a:p>
          <a:endParaRPr lang="en-US"/>
        </a:p>
      </dgm:t>
    </dgm:pt>
    <dgm:pt modelId="{0F9658F5-5631-A244-818D-56B3A674716F}">
      <dgm:prSet custT="1"/>
      <dgm:spPr/>
      <dgm:t>
        <a:bodyPr/>
        <a:lstStyle/>
        <a:p>
          <a:pPr algn="ctr"/>
          <a:r>
            <a:rPr lang="en-US" sz="800" dirty="0"/>
            <a:t>Book appointment for the parent in your practice, or tell them Treehouse Eyes will call</a:t>
          </a:r>
        </a:p>
      </dgm:t>
    </dgm:pt>
    <dgm:pt modelId="{E4EE0353-2007-EA44-BA69-9B0BE98FDD75}" type="parTrans" cxnId="{0939BF64-4122-D447-B322-D5CAD236F554}">
      <dgm:prSet/>
      <dgm:spPr/>
      <dgm:t>
        <a:bodyPr/>
        <a:lstStyle/>
        <a:p>
          <a:endParaRPr lang="en-US"/>
        </a:p>
      </dgm:t>
    </dgm:pt>
    <dgm:pt modelId="{5019799F-CE3E-CB45-99EA-45578F3797E7}" type="sibTrans" cxnId="{0939BF64-4122-D447-B322-D5CAD236F554}">
      <dgm:prSet/>
      <dgm:spPr/>
      <dgm:t>
        <a:bodyPr/>
        <a:lstStyle/>
        <a:p>
          <a:endParaRPr lang="en-US"/>
        </a:p>
      </dgm:t>
    </dgm:pt>
    <dgm:pt modelId="{90708C77-23AE-5944-90F2-AADB650346A6}">
      <dgm:prSet custT="1"/>
      <dgm:spPr/>
      <dgm:t>
        <a:bodyPr/>
        <a:lstStyle/>
        <a:p>
          <a:pPr algn="ctr"/>
          <a:r>
            <a:rPr lang="en-US" sz="800" dirty="0"/>
            <a:t>Send form</a:t>
          </a:r>
        </a:p>
      </dgm:t>
    </dgm:pt>
    <dgm:pt modelId="{6CF951F0-3EF8-5C46-88B1-D1D2DE29CC00}" type="parTrans" cxnId="{0CA8B925-F028-5646-B202-BF723E1729C0}">
      <dgm:prSet/>
      <dgm:spPr/>
      <dgm:t>
        <a:bodyPr/>
        <a:lstStyle/>
        <a:p>
          <a:endParaRPr lang="en-US"/>
        </a:p>
      </dgm:t>
    </dgm:pt>
    <dgm:pt modelId="{E3563782-CBE8-174E-99B2-39BF287562ED}" type="sibTrans" cxnId="{0CA8B925-F028-5646-B202-BF723E1729C0}">
      <dgm:prSet/>
      <dgm:spPr/>
      <dgm:t>
        <a:bodyPr/>
        <a:lstStyle/>
        <a:p>
          <a:endParaRPr lang="en-US"/>
        </a:p>
      </dgm:t>
    </dgm:pt>
    <dgm:pt modelId="{E3B2A6F6-9C9E-A841-8606-2D083B84B931}">
      <dgm:prSet custT="1"/>
      <dgm:spPr/>
      <dgm:t>
        <a:bodyPr/>
        <a:lstStyle/>
        <a:p>
          <a:pPr algn="ctr"/>
          <a:r>
            <a:rPr lang="en-US" sz="800" dirty="0"/>
            <a:t>Myopia findings sent back to your practice</a:t>
          </a:r>
        </a:p>
      </dgm:t>
    </dgm:pt>
    <dgm:pt modelId="{122B2A8F-73BA-8C46-92B4-50489422F912}" type="parTrans" cxnId="{2DD6DCD5-AA2A-D54F-819F-0D57F5630577}">
      <dgm:prSet/>
      <dgm:spPr/>
      <dgm:t>
        <a:bodyPr/>
        <a:lstStyle/>
        <a:p>
          <a:endParaRPr lang="en-US"/>
        </a:p>
      </dgm:t>
    </dgm:pt>
    <dgm:pt modelId="{DC20A82E-78F4-8D4A-8492-13DBBDD55A97}" type="sibTrans" cxnId="{2DD6DCD5-AA2A-D54F-819F-0D57F5630577}">
      <dgm:prSet/>
      <dgm:spPr/>
      <dgm:t>
        <a:bodyPr/>
        <a:lstStyle/>
        <a:p>
          <a:endParaRPr lang="en-US"/>
        </a:p>
      </dgm:t>
    </dgm:pt>
    <dgm:pt modelId="{706C4C07-F159-6C4A-A535-2F4B45005CE4}">
      <dgm:prSet custT="1"/>
      <dgm:spPr/>
      <dgm:t>
        <a:bodyPr/>
        <a:lstStyle/>
        <a:p>
          <a:pPr algn="ctr"/>
          <a:r>
            <a:rPr lang="en-US" sz="800" dirty="0"/>
            <a:t>If co-managing, child visits your practice for 6-month over-refraction and BVA. </a:t>
          </a:r>
        </a:p>
      </dgm:t>
    </dgm:pt>
    <dgm:pt modelId="{E7C0E48C-6C49-9843-94A9-5EE88F40AAD8}" type="parTrans" cxnId="{68381B59-EC6A-4E49-8E27-C750B58519D7}">
      <dgm:prSet/>
      <dgm:spPr/>
      <dgm:t>
        <a:bodyPr/>
        <a:lstStyle/>
        <a:p>
          <a:endParaRPr lang="en-US"/>
        </a:p>
      </dgm:t>
    </dgm:pt>
    <dgm:pt modelId="{192ADF2B-1694-7A46-9907-DF055861170C}" type="sibTrans" cxnId="{68381B59-EC6A-4E49-8E27-C750B58519D7}">
      <dgm:prSet/>
      <dgm:spPr/>
      <dgm:t>
        <a:bodyPr/>
        <a:lstStyle/>
        <a:p>
          <a:endParaRPr lang="en-US"/>
        </a:p>
      </dgm:t>
    </dgm:pt>
    <dgm:pt modelId="{7E750708-02C9-4E75-85E7-43BCAF8A884A}">
      <dgm:prSet custT="1"/>
      <dgm:spPr/>
      <dgm:t>
        <a:bodyPr/>
        <a:lstStyle/>
        <a:p>
          <a:pPr algn="ctr"/>
          <a:r>
            <a:rPr lang="en-US" sz="800" dirty="0"/>
            <a:t>Send form to Treehouse Eyes</a:t>
          </a:r>
        </a:p>
      </dgm:t>
    </dgm:pt>
    <dgm:pt modelId="{FE5D0970-50B8-47FD-8180-BCEF9A8D623D}" type="parTrans" cxnId="{9C7149AD-FB5A-4145-932F-E9764BD5E2C2}">
      <dgm:prSet/>
      <dgm:spPr/>
      <dgm:t>
        <a:bodyPr/>
        <a:lstStyle/>
        <a:p>
          <a:endParaRPr lang="en-US"/>
        </a:p>
      </dgm:t>
    </dgm:pt>
    <dgm:pt modelId="{097E4C37-8B5B-46CB-949A-C490D4E49AF9}" type="sibTrans" cxnId="{9C7149AD-FB5A-4145-932F-E9764BD5E2C2}">
      <dgm:prSet/>
      <dgm:spPr/>
      <dgm:t>
        <a:bodyPr/>
        <a:lstStyle/>
        <a:p>
          <a:endParaRPr lang="en-US"/>
        </a:p>
      </dgm:t>
    </dgm:pt>
    <dgm:pt modelId="{14227852-7EF1-2645-89F7-4FBB21739A36}" type="pres">
      <dgm:prSet presAssocID="{DFF807B6-B117-C047-A2C4-D34EB07C865F}" presName="Name0" presStyleCnt="0">
        <dgm:presLayoutVars>
          <dgm:dir/>
          <dgm:animLvl val="lvl"/>
          <dgm:resizeHandles val="exact"/>
        </dgm:presLayoutVars>
      </dgm:prSet>
      <dgm:spPr/>
    </dgm:pt>
    <dgm:pt modelId="{A136BB7C-84B6-3F4D-BAAD-8968552F92FD}" type="pres">
      <dgm:prSet presAssocID="{345208DE-0BAF-2342-B1E5-34082D59D8C8}" presName="composite" presStyleCnt="0"/>
      <dgm:spPr/>
    </dgm:pt>
    <dgm:pt modelId="{855021C4-0DA7-4E4B-B4AD-DFC40AF8ECB2}" type="pres">
      <dgm:prSet presAssocID="{345208DE-0BAF-2342-B1E5-34082D59D8C8}" presName="parTx" presStyleLbl="node1" presStyleIdx="0" presStyleCnt="6" custScaleY="117803">
        <dgm:presLayoutVars>
          <dgm:chMax val="0"/>
          <dgm:chPref val="0"/>
          <dgm:bulletEnabled val="1"/>
        </dgm:presLayoutVars>
      </dgm:prSet>
      <dgm:spPr/>
    </dgm:pt>
    <dgm:pt modelId="{80F25FCB-3EDF-5C48-8578-C39D93ACFB24}" type="pres">
      <dgm:prSet presAssocID="{345208DE-0BAF-2342-B1E5-34082D59D8C8}" presName="desTx" presStyleLbl="revTx" presStyleIdx="0" presStyleCnt="5" custScaleX="91710" custLinFactNeighborX="3248" custLinFactNeighborY="13388">
        <dgm:presLayoutVars>
          <dgm:bulletEnabled val="1"/>
        </dgm:presLayoutVars>
      </dgm:prSet>
      <dgm:spPr/>
    </dgm:pt>
    <dgm:pt modelId="{8B85A220-EDBF-414A-9AB1-3A8C53BACBFC}" type="pres">
      <dgm:prSet presAssocID="{1CC994EE-306D-E845-BE3B-CDA1A559F886}" presName="space" presStyleCnt="0"/>
      <dgm:spPr/>
    </dgm:pt>
    <dgm:pt modelId="{5D0B3CEC-803F-6443-84EB-379B02A88269}" type="pres">
      <dgm:prSet presAssocID="{9B0F17D4-F170-684E-A81C-976CABC3BE70}" presName="composite" presStyleCnt="0"/>
      <dgm:spPr/>
    </dgm:pt>
    <dgm:pt modelId="{E667B10A-0B1F-F742-A96C-FDAC3B4631F8}" type="pres">
      <dgm:prSet presAssocID="{9B0F17D4-F170-684E-A81C-976CABC3BE70}" presName="parTx" presStyleLbl="node1" presStyleIdx="1" presStyleCnt="6" custScaleY="117803">
        <dgm:presLayoutVars>
          <dgm:chMax val="0"/>
          <dgm:chPref val="0"/>
          <dgm:bulletEnabled val="1"/>
        </dgm:presLayoutVars>
      </dgm:prSet>
      <dgm:spPr/>
    </dgm:pt>
    <dgm:pt modelId="{785E38FC-D818-0A4B-BFF4-C31B8B33D6B0}" type="pres">
      <dgm:prSet presAssocID="{9B0F17D4-F170-684E-A81C-976CABC3BE70}" presName="desTx" presStyleLbl="revTx" presStyleIdx="1" presStyleCnt="5" custLinFactNeighborX="2922" custLinFactNeighborY="11204">
        <dgm:presLayoutVars>
          <dgm:bulletEnabled val="1"/>
        </dgm:presLayoutVars>
      </dgm:prSet>
      <dgm:spPr/>
    </dgm:pt>
    <dgm:pt modelId="{CC723226-87DF-C34F-A7D4-0F8EC371FA35}" type="pres">
      <dgm:prSet presAssocID="{015FC9F3-E9A1-0F45-AD77-3E10732DE5BA}" presName="space" presStyleCnt="0"/>
      <dgm:spPr/>
    </dgm:pt>
    <dgm:pt modelId="{22F3AD22-7ABF-104F-B296-70BC3F7333FC}" type="pres">
      <dgm:prSet presAssocID="{829BA07C-FE37-B24B-B56A-3A623EC54EC9}" presName="composite" presStyleCnt="0"/>
      <dgm:spPr/>
    </dgm:pt>
    <dgm:pt modelId="{B66E9551-4ED2-FE45-8147-BB0406FDA2C2}" type="pres">
      <dgm:prSet presAssocID="{829BA07C-FE37-B24B-B56A-3A623EC54EC9}" presName="parTx" presStyleLbl="node1" presStyleIdx="2" presStyleCnt="6" custScaleY="117803">
        <dgm:presLayoutVars>
          <dgm:chMax val="0"/>
          <dgm:chPref val="0"/>
          <dgm:bulletEnabled val="1"/>
        </dgm:presLayoutVars>
      </dgm:prSet>
      <dgm:spPr/>
    </dgm:pt>
    <dgm:pt modelId="{E5549766-8B0A-3346-962B-29F4D5C761F3}" type="pres">
      <dgm:prSet presAssocID="{829BA07C-FE37-B24B-B56A-3A623EC54EC9}" presName="desTx" presStyleLbl="revTx" presStyleIdx="2" presStyleCnt="5" custLinFactNeighborX="6827" custLinFactNeighborY="12493">
        <dgm:presLayoutVars>
          <dgm:bulletEnabled val="1"/>
        </dgm:presLayoutVars>
      </dgm:prSet>
      <dgm:spPr/>
    </dgm:pt>
    <dgm:pt modelId="{0B8B9787-7786-394D-AB65-57EBEDAA9323}" type="pres">
      <dgm:prSet presAssocID="{7A6F53B1-6764-7446-BA3F-CC8525FD48D9}" presName="space" presStyleCnt="0"/>
      <dgm:spPr/>
    </dgm:pt>
    <dgm:pt modelId="{39BE22AE-2F1A-984A-831E-CA16561DD516}" type="pres">
      <dgm:prSet presAssocID="{F1F97BAC-BFFD-ED42-B2C4-F6B706268765}" presName="composite" presStyleCnt="0"/>
      <dgm:spPr/>
    </dgm:pt>
    <dgm:pt modelId="{73D7FA6E-07FF-524C-9B93-968F8C2B67FE}" type="pres">
      <dgm:prSet presAssocID="{F1F97BAC-BFFD-ED42-B2C4-F6B706268765}" presName="parTx" presStyleLbl="node1" presStyleIdx="3" presStyleCnt="6" custScaleY="117803">
        <dgm:presLayoutVars>
          <dgm:chMax val="0"/>
          <dgm:chPref val="0"/>
          <dgm:bulletEnabled val="1"/>
        </dgm:presLayoutVars>
      </dgm:prSet>
      <dgm:spPr/>
    </dgm:pt>
    <dgm:pt modelId="{5355C54D-799E-394D-B826-BF65CDB031D7}" type="pres">
      <dgm:prSet presAssocID="{F1F97BAC-BFFD-ED42-B2C4-F6B706268765}" presName="desTx" presStyleLbl="revTx" presStyleIdx="3" presStyleCnt="5" custLinFactNeighborX="4624" custLinFactNeighborY="12493">
        <dgm:presLayoutVars>
          <dgm:bulletEnabled val="1"/>
        </dgm:presLayoutVars>
      </dgm:prSet>
      <dgm:spPr/>
    </dgm:pt>
    <dgm:pt modelId="{CD060C27-3E8E-7E4E-A3BF-AA2CFD527D7B}" type="pres">
      <dgm:prSet presAssocID="{15CA368E-C57C-9A48-9A2E-45ADE35B260C}" presName="space" presStyleCnt="0"/>
      <dgm:spPr/>
    </dgm:pt>
    <dgm:pt modelId="{0E4F7A75-3DE5-A14A-B6F3-5F9C266E36AE}" type="pres">
      <dgm:prSet presAssocID="{A99D4F66-FBAB-E84E-BBDD-931D72D5965D}" presName="composite" presStyleCnt="0"/>
      <dgm:spPr/>
    </dgm:pt>
    <dgm:pt modelId="{9CAF7A20-123A-4146-AE32-F0B290045915}" type="pres">
      <dgm:prSet presAssocID="{A99D4F66-FBAB-E84E-BBDD-931D72D5965D}" presName="parTx" presStyleLbl="node1" presStyleIdx="4" presStyleCnt="6" custScaleX="108692" custScaleY="117803">
        <dgm:presLayoutVars>
          <dgm:chMax val="0"/>
          <dgm:chPref val="0"/>
          <dgm:bulletEnabled val="1"/>
        </dgm:presLayoutVars>
      </dgm:prSet>
      <dgm:spPr/>
    </dgm:pt>
    <dgm:pt modelId="{B19B4D44-DE53-0E49-8A4D-2076B9D7A649}" type="pres">
      <dgm:prSet presAssocID="{A99D4F66-FBAB-E84E-BBDD-931D72D5965D}" presName="desTx" presStyleLbl="revTx" presStyleIdx="4" presStyleCnt="5" custScaleX="108029" custLinFactNeighborX="7127" custLinFactNeighborY="7563">
        <dgm:presLayoutVars>
          <dgm:bulletEnabled val="1"/>
        </dgm:presLayoutVars>
      </dgm:prSet>
      <dgm:spPr/>
    </dgm:pt>
    <dgm:pt modelId="{B18B7699-66FF-0349-87A7-8DD579C89E80}" type="pres">
      <dgm:prSet presAssocID="{6CF5C69C-DA22-504E-B95A-A5C83800F1B8}" presName="space" presStyleCnt="0"/>
      <dgm:spPr/>
    </dgm:pt>
    <dgm:pt modelId="{56981C30-49D6-6844-97D7-347272B7107F}" type="pres">
      <dgm:prSet presAssocID="{A426A06A-E556-8D46-A880-F1285A798532}" presName="composite" presStyleCnt="0"/>
      <dgm:spPr/>
    </dgm:pt>
    <dgm:pt modelId="{E1ADE261-B7A7-384C-89C8-363AE196784D}" type="pres">
      <dgm:prSet presAssocID="{A426A06A-E556-8D46-A880-F1285A798532}" presName="parTx" presStyleLbl="node1" presStyleIdx="5" presStyleCnt="6" custScaleY="117803">
        <dgm:presLayoutVars>
          <dgm:chMax val="0"/>
          <dgm:chPref val="0"/>
          <dgm:bulletEnabled val="1"/>
        </dgm:presLayoutVars>
      </dgm:prSet>
      <dgm:spPr/>
    </dgm:pt>
    <dgm:pt modelId="{0D4535D5-2F95-114A-9193-D45176BC6FB9}" type="pres">
      <dgm:prSet presAssocID="{A426A06A-E556-8D46-A880-F1285A798532}" presName="desTx" presStyleLbl="revTx" presStyleIdx="4" presStyleCnt="5">
        <dgm:presLayoutVars>
          <dgm:bulletEnabled val="1"/>
        </dgm:presLayoutVars>
      </dgm:prSet>
      <dgm:spPr/>
    </dgm:pt>
  </dgm:ptLst>
  <dgm:cxnLst>
    <dgm:cxn modelId="{FD6D1417-1F01-3345-98FA-CA948D84D96A}" srcId="{DFF807B6-B117-C047-A2C4-D34EB07C865F}" destId="{829BA07C-FE37-B24B-B56A-3A623EC54EC9}" srcOrd="2" destOrd="0" parTransId="{B57F51F1-1E4A-9C44-A8AB-14B070C507C0}" sibTransId="{7A6F53B1-6764-7446-BA3F-CC8525FD48D9}"/>
    <dgm:cxn modelId="{0F47111B-C4BB-5849-96F4-3BD0215509C8}" type="presOf" srcId="{E3B2A6F6-9C9E-A841-8606-2D083B84B931}" destId="{5355C54D-799E-394D-B826-BF65CDB031D7}" srcOrd="0" destOrd="0" presId="urn:microsoft.com/office/officeart/2005/8/layout/chevron1"/>
    <dgm:cxn modelId="{F3F1D21B-A8D9-D847-BC64-6C01CEF54A81}" type="presOf" srcId="{9B0F17D4-F170-684E-A81C-976CABC3BE70}" destId="{E667B10A-0B1F-F742-A96C-FDAC3B4631F8}" srcOrd="0" destOrd="0" presId="urn:microsoft.com/office/officeart/2005/8/layout/chevron1"/>
    <dgm:cxn modelId="{0CA8B925-F028-5646-B202-BF723E1729C0}" srcId="{829BA07C-FE37-B24B-B56A-3A623EC54EC9}" destId="{90708C77-23AE-5944-90F2-AADB650346A6}" srcOrd="1" destOrd="0" parTransId="{6CF951F0-3EF8-5C46-88B1-D1D2DE29CC00}" sibTransId="{E3563782-CBE8-174E-99B2-39BF287562ED}"/>
    <dgm:cxn modelId="{EECC4E2D-45D0-0D44-9A80-F3F45F20B4A8}" srcId="{DFF807B6-B117-C047-A2C4-D34EB07C865F}" destId="{345208DE-0BAF-2342-B1E5-34082D59D8C8}" srcOrd="0" destOrd="0" parTransId="{30625B13-C27A-A14A-A4FE-5B3C07A2F5E8}" sibTransId="{1CC994EE-306D-E845-BE3B-CDA1A559F886}"/>
    <dgm:cxn modelId="{36F7C031-E975-0944-B556-3B95ED8DBA3F}" srcId="{DFF807B6-B117-C047-A2C4-D34EB07C865F}" destId="{F1F97BAC-BFFD-ED42-B2C4-F6B706268765}" srcOrd="3" destOrd="0" parTransId="{C0DFF7D5-AE65-9740-967E-0343F3629A67}" sibTransId="{15CA368E-C57C-9A48-9A2E-45ADE35B260C}"/>
    <dgm:cxn modelId="{9FA00A33-6775-F449-AC46-582B54A4616B}" type="presOf" srcId="{345208DE-0BAF-2342-B1E5-34082D59D8C8}" destId="{855021C4-0DA7-4E4B-B4AD-DFC40AF8ECB2}" srcOrd="0" destOrd="0" presId="urn:microsoft.com/office/officeart/2005/8/layout/chevron1"/>
    <dgm:cxn modelId="{4FE9D435-19B9-BB44-B88E-2194FEECDEF9}" srcId="{345208DE-0BAF-2342-B1E5-34082D59D8C8}" destId="{BE2E089B-FB51-2942-BDF0-574C55B65210}" srcOrd="0" destOrd="0" parTransId="{1B2D666C-6621-AA43-B08D-A4FD17880385}" sibTransId="{F06F762B-9586-ED47-AB4A-B8780F02C9D8}"/>
    <dgm:cxn modelId="{29985E38-8CE8-4C4E-B35E-DFC040E5FDDE}" type="presOf" srcId="{BE2E089B-FB51-2942-BDF0-574C55B65210}" destId="{80F25FCB-3EDF-5C48-8578-C39D93ACFB24}" srcOrd="0" destOrd="0" presId="urn:microsoft.com/office/officeart/2005/8/layout/chevron1"/>
    <dgm:cxn modelId="{0939BF64-4122-D447-B322-D5CAD236F554}" srcId="{829BA07C-FE37-B24B-B56A-3A623EC54EC9}" destId="{0F9658F5-5631-A244-818D-56B3A674716F}" srcOrd="0" destOrd="0" parTransId="{E4EE0353-2007-EA44-BA69-9B0BE98FDD75}" sibTransId="{5019799F-CE3E-CB45-99EA-45578F3797E7}"/>
    <dgm:cxn modelId="{FC590256-DA21-6A45-ADFA-B9BA87D93E47}" type="presOf" srcId="{A426A06A-E556-8D46-A880-F1285A798532}" destId="{E1ADE261-B7A7-384C-89C8-363AE196784D}" srcOrd="0" destOrd="0" presId="urn:microsoft.com/office/officeart/2005/8/layout/chevron1"/>
    <dgm:cxn modelId="{68381B59-EC6A-4E49-8E27-C750B58519D7}" srcId="{A99D4F66-FBAB-E84E-BBDD-931D72D5965D}" destId="{706C4C07-F159-6C4A-A535-2F4B45005CE4}" srcOrd="0" destOrd="0" parTransId="{E7C0E48C-6C49-9843-94A9-5EE88F40AAD8}" sibTransId="{192ADF2B-1694-7A46-9907-DF055861170C}"/>
    <dgm:cxn modelId="{CFFD758A-7ABE-1849-8D84-3BC1989A9CC9}" type="presOf" srcId="{90708C77-23AE-5944-90F2-AADB650346A6}" destId="{E5549766-8B0A-3346-962B-29F4D5C761F3}" srcOrd="0" destOrd="1" presId="urn:microsoft.com/office/officeart/2005/8/layout/chevron1"/>
    <dgm:cxn modelId="{DB14D78F-5BAA-394B-B15D-A02E7C9C56C1}" srcId="{DFF807B6-B117-C047-A2C4-D34EB07C865F}" destId="{9B0F17D4-F170-684E-A81C-976CABC3BE70}" srcOrd="1" destOrd="0" parTransId="{38787F40-2FA2-694F-95F2-388C17E32573}" sibTransId="{015FC9F3-E9A1-0F45-AD77-3E10732DE5BA}"/>
    <dgm:cxn modelId="{5CB97396-C85C-F443-835E-CE72BEACE013}" type="presOf" srcId="{6E87ACBB-6946-B248-9668-2C6EE1AF9063}" destId="{785E38FC-D818-0A4B-BFF4-C31B8B33D6B0}" srcOrd="0" destOrd="0" presId="urn:microsoft.com/office/officeart/2005/8/layout/chevron1"/>
    <dgm:cxn modelId="{83AD879B-759C-E84B-85A3-C805330C654A}" type="presOf" srcId="{DFF807B6-B117-C047-A2C4-D34EB07C865F}" destId="{14227852-7EF1-2645-89F7-4FBB21739A36}" srcOrd="0" destOrd="0" presId="urn:microsoft.com/office/officeart/2005/8/layout/chevron1"/>
    <dgm:cxn modelId="{9C7149AD-FB5A-4145-932F-E9764BD5E2C2}" srcId="{A99D4F66-FBAB-E84E-BBDD-931D72D5965D}" destId="{7E750708-02C9-4E75-85E7-43BCAF8A884A}" srcOrd="1" destOrd="0" parTransId="{FE5D0970-50B8-47FD-8180-BCEF9A8D623D}" sibTransId="{097E4C37-8B5B-46CB-949A-C490D4E49AF9}"/>
    <dgm:cxn modelId="{75CC73B2-AA6C-B849-B2C6-D3E2CB26C102}" type="presOf" srcId="{706C4C07-F159-6C4A-A535-2F4B45005CE4}" destId="{B19B4D44-DE53-0E49-8A4D-2076B9D7A649}" srcOrd="0" destOrd="0" presId="urn:microsoft.com/office/officeart/2005/8/layout/chevron1"/>
    <dgm:cxn modelId="{B2F52FBC-FD01-AB4E-B7D5-3629D3775BA0}" srcId="{9B0F17D4-F170-684E-A81C-976CABC3BE70}" destId="{6E87ACBB-6946-B248-9668-2C6EE1AF9063}" srcOrd="0" destOrd="0" parTransId="{AEF9FC53-426B-3B4A-90A3-3D2649768401}" sibTransId="{4572855B-6F3E-0A4E-8F17-1674289CF3CE}"/>
    <dgm:cxn modelId="{E2E2F5BC-F8FA-7249-A9D3-999902960105}" type="presOf" srcId="{A99D4F66-FBAB-E84E-BBDD-931D72D5965D}" destId="{9CAF7A20-123A-4146-AE32-F0B290045915}" srcOrd="0" destOrd="0" presId="urn:microsoft.com/office/officeart/2005/8/layout/chevron1"/>
    <dgm:cxn modelId="{FD584EBE-09D0-D642-A74C-50388AEEDFF8}" type="presOf" srcId="{F1F97BAC-BFFD-ED42-B2C4-F6B706268765}" destId="{73D7FA6E-07FF-524C-9B93-968F8C2B67FE}" srcOrd="0" destOrd="0" presId="urn:microsoft.com/office/officeart/2005/8/layout/chevron1"/>
    <dgm:cxn modelId="{B51523CD-504E-4110-BCA7-962BDFFA27A4}" type="presOf" srcId="{7E750708-02C9-4E75-85E7-43BCAF8A884A}" destId="{B19B4D44-DE53-0E49-8A4D-2076B9D7A649}" srcOrd="0" destOrd="1" presId="urn:microsoft.com/office/officeart/2005/8/layout/chevron1"/>
    <dgm:cxn modelId="{C20D4AD1-4810-DB45-81AA-E6120A0BC658}" type="presOf" srcId="{0F9658F5-5631-A244-818D-56B3A674716F}" destId="{E5549766-8B0A-3346-962B-29F4D5C761F3}" srcOrd="0" destOrd="0" presId="urn:microsoft.com/office/officeart/2005/8/layout/chevron1"/>
    <dgm:cxn modelId="{2DD6DCD5-AA2A-D54F-819F-0D57F5630577}" srcId="{F1F97BAC-BFFD-ED42-B2C4-F6B706268765}" destId="{E3B2A6F6-9C9E-A841-8606-2D083B84B931}" srcOrd="0" destOrd="0" parTransId="{122B2A8F-73BA-8C46-92B4-50489422F912}" sibTransId="{DC20A82E-78F4-8D4A-8492-13DBBDD55A97}"/>
    <dgm:cxn modelId="{6B3E21E5-63A6-B44F-9527-41EA25421404}" type="presOf" srcId="{829BA07C-FE37-B24B-B56A-3A623EC54EC9}" destId="{B66E9551-4ED2-FE45-8147-BB0406FDA2C2}" srcOrd="0" destOrd="0" presId="urn:microsoft.com/office/officeart/2005/8/layout/chevron1"/>
    <dgm:cxn modelId="{82A445E5-340F-8440-BD4B-E48C64C0ACF4}" srcId="{DFF807B6-B117-C047-A2C4-D34EB07C865F}" destId="{A99D4F66-FBAB-E84E-BBDD-931D72D5965D}" srcOrd="4" destOrd="0" parTransId="{7F74F17F-F1AF-3F40-AB5F-831BE2A5378F}" sibTransId="{6CF5C69C-DA22-504E-B95A-A5C83800F1B8}"/>
    <dgm:cxn modelId="{456186EE-9FBF-8049-BC04-BA8E211A99D8}" srcId="{DFF807B6-B117-C047-A2C4-D34EB07C865F}" destId="{A426A06A-E556-8D46-A880-F1285A798532}" srcOrd="5" destOrd="0" parTransId="{B4C2F560-DEFF-5846-A764-FA5A03FEDC1F}" sibTransId="{0BF1D24F-EB9C-C246-80C0-3D873D76982F}"/>
    <dgm:cxn modelId="{B489DB0B-7905-5940-9F45-E8AB308225F0}" type="presParOf" srcId="{14227852-7EF1-2645-89F7-4FBB21739A36}" destId="{A136BB7C-84B6-3F4D-BAAD-8968552F92FD}" srcOrd="0" destOrd="0" presId="urn:microsoft.com/office/officeart/2005/8/layout/chevron1"/>
    <dgm:cxn modelId="{CB7B2174-7F00-604A-996D-B45206113AB7}" type="presParOf" srcId="{A136BB7C-84B6-3F4D-BAAD-8968552F92FD}" destId="{855021C4-0DA7-4E4B-B4AD-DFC40AF8ECB2}" srcOrd="0" destOrd="0" presId="urn:microsoft.com/office/officeart/2005/8/layout/chevron1"/>
    <dgm:cxn modelId="{0C02F2F5-E71F-AA4A-8239-025A2F365B18}" type="presParOf" srcId="{A136BB7C-84B6-3F4D-BAAD-8968552F92FD}" destId="{80F25FCB-3EDF-5C48-8578-C39D93ACFB24}" srcOrd="1" destOrd="0" presId="urn:microsoft.com/office/officeart/2005/8/layout/chevron1"/>
    <dgm:cxn modelId="{573530EE-ADDE-0F4F-A826-1F0F361868E2}" type="presParOf" srcId="{14227852-7EF1-2645-89F7-4FBB21739A36}" destId="{8B85A220-EDBF-414A-9AB1-3A8C53BACBFC}" srcOrd="1" destOrd="0" presId="urn:microsoft.com/office/officeart/2005/8/layout/chevron1"/>
    <dgm:cxn modelId="{580B2816-4483-3E4C-AE75-4B81AD796F18}" type="presParOf" srcId="{14227852-7EF1-2645-89F7-4FBB21739A36}" destId="{5D0B3CEC-803F-6443-84EB-379B02A88269}" srcOrd="2" destOrd="0" presId="urn:microsoft.com/office/officeart/2005/8/layout/chevron1"/>
    <dgm:cxn modelId="{D57482BB-645A-F04C-A168-BFBE9505B6FF}" type="presParOf" srcId="{5D0B3CEC-803F-6443-84EB-379B02A88269}" destId="{E667B10A-0B1F-F742-A96C-FDAC3B4631F8}" srcOrd="0" destOrd="0" presId="urn:microsoft.com/office/officeart/2005/8/layout/chevron1"/>
    <dgm:cxn modelId="{38BBCBBB-0374-754A-8B90-91FB3915A8D1}" type="presParOf" srcId="{5D0B3CEC-803F-6443-84EB-379B02A88269}" destId="{785E38FC-D818-0A4B-BFF4-C31B8B33D6B0}" srcOrd="1" destOrd="0" presId="urn:microsoft.com/office/officeart/2005/8/layout/chevron1"/>
    <dgm:cxn modelId="{3E30EF56-BAFF-AE44-9CAC-5D18C41A2B78}" type="presParOf" srcId="{14227852-7EF1-2645-89F7-4FBB21739A36}" destId="{CC723226-87DF-C34F-A7D4-0F8EC371FA35}" srcOrd="3" destOrd="0" presId="urn:microsoft.com/office/officeart/2005/8/layout/chevron1"/>
    <dgm:cxn modelId="{D3E06263-B6BB-4F49-897B-B41F81F3BDDA}" type="presParOf" srcId="{14227852-7EF1-2645-89F7-4FBB21739A36}" destId="{22F3AD22-7ABF-104F-B296-70BC3F7333FC}" srcOrd="4" destOrd="0" presId="urn:microsoft.com/office/officeart/2005/8/layout/chevron1"/>
    <dgm:cxn modelId="{4CFC67F3-F9D8-5B40-BB9F-88765B8DA150}" type="presParOf" srcId="{22F3AD22-7ABF-104F-B296-70BC3F7333FC}" destId="{B66E9551-4ED2-FE45-8147-BB0406FDA2C2}" srcOrd="0" destOrd="0" presId="urn:microsoft.com/office/officeart/2005/8/layout/chevron1"/>
    <dgm:cxn modelId="{C891FAED-69C2-7A47-AE5E-091FB3DA7C32}" type="presParOf" srcId="{22F3AD22-7ABF-104F-B296-70BC3F7333FC}" destId="{E5549766-8B0A-3346-962B-29F4D5C761F3}" srcOrd="1" destOrd="0" presId="urn:microsoft.com/office/officeart/2005/8/layout/chevron1"/>
    <dgm:cxn modelId="{265C1A7C-A035-4046-B525-76BD8948C522}" type="presParOf" srcId="{14227852-7EF1-2645-89F7-4FBB21739A36}" destId="{0B8B9787-7786-394D-AB65-57EBEDAA9323}" srcOrd="5" destOrd="0" presId="urn:microsoft.com/office/officeart/2005/8/layout/chevron1"/>
    <dgm:cxn modelId="{E490FE87-949F-9847-8CDC-8CCBE876EAFA}" type="presParOf" srcId="{14227852-7EF1-2645-89F7-4FBB21739A36}" destId="{39BE22AE-2F1A-984A-831E-CA16561DD516}" srcOrd="6" destOrd="0" presId="urn:microsoft.com/office/officeart/2005/8/layout/chevron1"/>
    <dgm:cxn modelId="{A7E10F99-6CF0-AB44-A0F5-C2EA341691B8}" type="presParOf" srcId="{39BE22AE-2F1A-984A-831E-CA16561DD516}" destId="{73D7FA6E-07FF-524C-9B93-968F8C2B67FE}" srcOrd="0" destOrd="0" presId="urn:microsoft.com/office/officeart/2005/8/layout/chevron1"/>
    <dgm:cxn modelId="{8FF3F229-CE95-644A-894B-C897F029A5D2}" type="presParOf" srcId="{39BE22AE-2F1A-984A-831E-CA16561DD516}" destId="{5355C54D-799E-394D-B826-BF65CDB031D7}" srcOrd="1" destOrd="0" presId="urn:microsoft.com/office/officeart/2005/8/layout/chevron1"/>
    <dgm:cxn modelId="{3A0C2AE4-1CFF-994B-BB99-EE3A57D81B24}" type="presParOf" srcId="{14227852-7EF1-2645-89F7-4FBB21739A36}" destId="{CD060C27-3E8E-7E4E-A3BF-AA2CFD527D7B}" srcOrd="7" destOrd="0" presId="urn:microsoft.com/office/officeart/2005/8/layout/chevron1"/>
    <dgm:cxn modelId="{42E486E7-3E49-B74C-8817-84639CD5A0A9}" type="presParOf" srcId="{14227852-7EF1-2645-89F7-4FBB21739A36}" destId="{0E4F7A75-3DE5-A14A-B6F3-5F9C266E36AE}" srcOrd="8" destOrd="0" presId="urn:microsoft.com/office/officeart/2005/8/layout/chevron1"/>
    <dgm:cxn modelId="{85DC116B-E09E-6548-B688-25926816FC74}" type="presParOf" srcId="{0E4F7A75-3DE5-A14A-B6F3-5F9C266E36AE}" destId="{9CAF7A20-123A-4146-AE32-F0B290045915}" srcOrd="0" destOrd="0" presId="urn:microsoft.com/office/officeart/2005/8/layout/chevron1"/>
    <dgm:cxn modelId="{D7146BEB-E04B-8D42-A22B-AF5EF87AF7D3}" type="presParOf" srcId="{0E4F7A75-3DE5-A14A-B6F3-5F9C266E36AE}" destId="{B19B4D44-DE53-0E49-8A4D-2076B9D7A649}" srcOrd="1" destOrd="0" presId="urn:microsoft.com/office/officeart/2005/8/layout/chevron1"/>
    <dgm:cxn modelId="{F681D963-738A-8247-8CBD-A62C2D666E18}" type="presParOf" srcId="{14227852-7EF1-2645-89F7-4FBB21739A36}" destId="{B18B7699-66FF-0349-87A7-8DD579C89E80}" srcOrd="9" destOrd="0" presId="urn:microsoft.com/office/officeart/2005/8/layout/chevron1"/>
    <dgm:cxn modelId="{ED21E41F-5DD6-934A-AD10-6EAD4828E9B7}" type="presParOf" srcId="{14227852-7EF1-2645-89F7-4FBB21739A36}" destId="{56981C30-49D6-6844-97D7-347272B7107F}" srcOrd="10" destOrd="0" presId="urn:microsoft.com/office/officeart/2005/8/layout/chevron1"/>
    <dgm:cxn modelId="{00967FBF-7210-1543-9691-423DB1E7972C}" type="presParOf" srcId="{56981C30-49D6-6844-97D7-347272B7107F}" destId="{E1ADE261-B7A7-384C-89C8-363AE196784D}" srcOrd="0" destOrd="0" presId="urn:microsoft.com/office/officeart/2005/8/layout/chevron1"/>
    <dgm:cxn modelId="{C82B0DD1-E6D1-A249-871B-0255DEB7DF43}" type="presParOf" srcId="{56981C30-49D6-6844-97D7-347272B7107F}" destId="{0D4535D5-2F95-114A-9193-D45176BC6FB9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021C4-0DA7-4E4B-B4AD-DFC40AF8ECB2}">
      <dsp:nvSpPr>
        <dsp:cNvPr id="0" name=""/>
        <dsp:cNvSpPr/>
      </dsp:nvSpPr>
      <dsp:spPr>
        <a:xfrm>
          <a:off x="4365" y="530352"/>
          <a:ext cx="1654864" cy="71725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Eye Examination</a:t>
          </a:r>
        </a:p>
      </dsp:txBody>
      <dsp:txXfrm>
        <a:off x="362995" y="530352"/>
        <a:ext cx="937605" cy="717259"/>
      </dsp:txXfrm>
    </dsp:sp>
    <dsp:sp modelId="{80F25FCB-3EDF-5C48-8578-C39D93ACFB24}">
      <dsp:nvSpPr>
        <dsp:cNvPr id="0" name=""/>
        <dsp:cNvSpPr/>
      </dsp:nvSpPr>
      <dsp:spPr>
        <a:xfrm>
          <a:off x="102241" y="1343454"/>
          <a:ext cx="1214141" cy="552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ctr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Comprehensive Exam at your practice</a:t>
          </a:r>
          <a:endParaRPr lang="en-US" sz="900" kern="1200" dirty="0"/>
        </a:p>
      </dsp:txBody>
      <dsp:txXfrm>
        <a:off x="102241" y="1343454"/>
        <a:ext cx="1214141" cy="552234"/>
      </dsp:txXfrm>
    </dsp:sp>
    <dsp:sp modelId="{E667B10A-0B1F-F742-A96C-FDAC3B4631F8}">
      <dsp:nvSpPr>
        <dsp:cNvPr id="0" name=""/>
        <dsp:cNvSpPr/>
      </dsp:nvSpPr>
      <dsp:spPr>
        <a:xfrm>
          <a:off x="1443230" y="530352"/>
          <a:ext cx="1654864" cy="71725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Eyeglasses</a:t>
          </a:r>
        </a:p>
      </dsp:txBody>
      <dsp:txXfrm>
        <a:off x="1801860" y="530352"/>
        <a:ext cx="937605" cy="717259"/>
      </dsp:txXfrm>
    </dsp:sp>
    <dsp:sp modelId="{785E38FC-D818-0A4B-BFF4-C31B8B33D6B0}">
      <dsp:nvSpPr>
        <dsp:cNvPr id="0" name=""/>
        <dsp:cNvSpPr/>
      </dsp:nvSpPr>
      <dsp:spPr>
        <a:xfrm>
          <a:off x="1481914" y="1331394"/>
          <a:ext cx="1323891" cy="552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ctr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Rx, filled at your practice</a:t>
          </a:r>
        </a:p>
      </dsp:txBody>
      <dsp:txXfrm>
        <a:off x="1481914" y="1331394"/>
        <a:ext cx="1323891" cy="552234"/>
      </dsp:txXfrm>
    </dsp:sp>
    <dsp:sp modelId="{B66E9551-4ED2-FE45-8147-BB0406FDA2C2}">
      <dsp:nvSpPr>
        <dsp:cNvPr id="0" name=""/>
        <dsp:cNvSpPr/>
      </dsp:nvSpPr>
      <dsp:spPr>
        <a:xfrm>
          <a:off x="2882095" y="530352"/>
          <a:ext cx="1654864" cy="71725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Referral to Treehouse Eyes</a:t>
          </a:r>
        </a:p>
      </dsp:txBody>
      <dsp:txXfrm>
        <a:off x="3240725" y="530352"/>
        <a:ext cx="937605" cy="717259"/>
      </dsp:txXfrm>
    </dsp:sp>
    <dsp:sp modelId="{E5549766-8B0A-3346-962B-29F4D5C761F3}">
      <dsp:nvSpPr>
        <dsp:cNvPr id="0" name=""/>
        <dsp:cNvSpPr/>
      </dsp:nvSpPr>
      <dsp:spPr>
        <a:xfrm>
          <a:off x="2972477" y="1338512"/>
          <a:ext cx="1323891" cy="552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ctr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Book appointment for the parent in your practice, or tell them Treehouse Eyes will call</a:t>
          </a:r>
        </a:p>
        <a:p>
          <a:pPr marL="57150" lvl="1" indent="-57150" algn="ctr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Send form</a:t>
          </a:r>
        </a:p>
      </dsp:txBody>
      <dsp:txXfrm>
        <a:off x="2972477" y="1338512"/>
        <a:ext cx="1323891" cy="552234"/>
      </dsp:txXfrm>
    </dsp:sp>
    <dsp:sp modelId="{73D7FA6E-07FF-524C-9B93-968F8C2B67FE}">
      <dsp:nvSpPr>
        <dsp:cNvPr id="0" name=""/>
        <dsp:cNvSpPr/>
      </dsp:nvSpPr>
      <dsp:spPr>
        <a:xfrm>
          <a:off x="4320959" y="530352"/>
          <a:ext cx="1654864" cy="717259"/>
        </a:xfrm>
        <a:prstGeom prst="chevron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Treehouse Eyes Myopia Evaluation</a:t>
          </a:r>
        </a:p>
      </dsp:txBody>
      <dsp:txXfrm>
        <a:off x="4679589" y="530352"/>
        <a:ext cx="937605" cy="717259"/>
      </dsp:txXfrm>
    </dsp:sp>
    <dsp:sp modelId="{5355C54D-799E-394D-B826-BF65CDB031D7}">
      <dsp:nvSpPr>
        <dsp:cNvPr id="0" name=""/>
        <dsp:cNvSpPr/>
      </dsp:nvSpPr>
      <dsp:spPr>
        <a:xfrm>
          <a:off x="4382176" y="1338512"/>
          <a:ext cx="1323891" cy="552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ctr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Myopia findings sent back to your practice</a:t>
          </a:r>
        </a:p>
      </dsp:txBody>
      <dsp:txXfrm>
        <a:off x="4382176" y="1338512"/>
        <a:ext cx="1323891" cy="552234"/>
      </dsp:txXfrm>
    </dsp:sp>
    <dsp:sp modelId="{9CAF7A20-123A-4146-AE32-F0B290045915}">
      <dsp:nvSpPr>
        <dsp:cNvPr id="0" name=""/>
        <dsp:cNvSpPr/>
      </dsp:nvSpPr>
      <dsp:spPr>
        <a:xfrm>
          <a:off x="5759824" y="530352"/>
          <a:ext cx="1798705" cy="717259"/>
        </a:xfrm>
        <a:prstGeom prst="chevron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Treatment</a:t>
          </a:r>
        </a:p>
      </dsp:txBody>
      <dsp:txXfrm>
        <a:off x="6118454" y="530352"/>
        <a:ext cx="1081446" cy="717259"/>
      </dsp:txXfrm>
    </dsp:sp>
    <dsp:sp modelId="{B19B4D44-DE53-0E49-8A4D-2076B9D7A649}">
      <dsp:nvSpPr>
        <dsp:cNvPr id="0" name=""/>
        <dsp:cNvSpPr/>
      </dsp:nvSpPr>
      <dsp:spPr>
        <a:xfrm>
          <a:off x="5872950" y="1311287"/>
          <a:ext cx="1430186" cy="552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ctr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If co-managing, child visits your practice for 6-month over-refraction and BVA. </a:t>
          </a:r>
        </a:p>
        <a:p>
          <a:pPr marL="57150" lvl="1" indent="-57150" algn="ctr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Send form to Treehouse Eyes</a:t>
          </a:r>
        </a:p>
      </dsp:txBody>
      <dsp:txXfrm>
        <a:off x="5872950" y="1311287"/>
        <a:ext cx="1430186" cy="552234"/>
      </dsp:txXfrm>
    </dsp:sp>
    <dsp:sp modelId="{E1ADE261-B7A7-384C-89C8-363AE196784D}">
      <dsp:nvSpPr>
        <dsp:cNvPr id="0" name=""/>
        <dsp:cNvSpPr/>
      </dsp:nvSpPr>
      <dsp:spPr>
        <a:xfrm>
          <a:off x="7342529" y="530352"/>
          <a:ext cx="1654864" cy="71725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Child back at your office for ongoing care &amp; eyeglasses</a:t>
          </a:r>
        </a:p>
      </dsp:txBody>
      <dsp:txXfrm>
        <a:off x="7701159" y="530352"/>
        <a:ext cx="937605" cy="717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02579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Arial"/>
      </a:defRPr>
    </a:lvl1pPr>
    <a:lvl2pPr indent="228600" defTabSz="457200" latinLnBrk="0">
      <a:defRPr sz="1200">
        <a:latin typeface="+mn-lt"/>
        <a:ea typeface="+mn-ea"/>
        <a:cs typeface="+mn-cs"/>
        <a:sym typeface="Arial"/>
      </a:defRPr>
    </a:lvl2pPr>
    <a:lvl3pPr indent="457200" defTabSz="457200" latinLnBrk="0">
      <a:defRPr sz="1200">
        <a:latin typeface="+mn-lt"/>
        <a:ea typeface="+mn-ea"/>
        <a:cs typeface="+mn-cs"/>
        <a:sym typeface="Arial"/>
      </a:defRPr>
    </a:lvl3pPr>
    <a:lvl4pPr indent="685800" defTabSz="457200" latinLnBrk="0">
      <a:defRPr sz="1200">
        <a:latin typeface="+mn-lt"/>
        <a:ea typeface="+mn-ea"/>
        <a:cs typeface="+mn-cs"/>
        <a:sym typeface="Arial"/>
      </a:defRPr>
    </a:lvl4pPr>
    <a:lvl5pPr indent="914400" defTabSz="457200" latinLnBrk="0">
      <a:defRPr sz="1200"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58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13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0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EC5E82-9E46-4419-9866-4FBA5821C681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98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261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our research</a:t>
            </a:r>
            <a:r>
              <a:rPr lang="en-US" baseline="0" dirty="0"/>
              <a:t> with DMD and </a:t>
            </a:r>
            <a:r>
              <a:rPr lang="en-US" baseline="0" dirty="0" err="1"/>
              <a:t>ortho</a:t>
            </a:r>
            <a:r>
              <a:rPr lang="en-US" baseline="0" dirty="0"/>
              <a:t> DMD – “referral” analogue – parents expectations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500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200775" cy="3489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1676" y="4418806"/>
            <a:ext cx="5613399" cy="4186238"/>
          </a:xfrm>
          <a:prstGeom prst="rect">
            <a:avLst/>
          </a:prstGeom>
        </p:spPr>
        <p:txBody>
          <a:bodyPr lIns="93235" tIns="93235" rIns="93235" bIns="9323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268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8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4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77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80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63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71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73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228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6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half" idx="1"/>
          </p:nvPr>
        </p:nvSpPr>
        <p:spPr>
          <a:xfrm>
            <a:off x="844425" y="1586324"/>
            <a:ext cx="5971500" cy="31485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Clr>
                <a:srgbClr val="AB371D"/>
              </a:buClr>
              <a:buFont typeface="Arial"/>
              <a:buChar char="•"/>
            </a:lvl1pPr>
            <a:lvl2pPr>
              <a:spcBef>
                <a:spcPts val="0"/>
              </a:spcBef>
              <a:buClr>
                <a:srgbClr val="AB371D"/>
              </a:buClr>
              <a:buFont typeface="Arial"/>
            </a:lvl2pPr>
            <a:lvl3pPr>
              <a:spcBef>
                <a:spcPts val="0"/>
              </a:spcBef>
              <a:buClr>
                <a:srgbClr val="AB371D"/>
              </a:buClr>
              <a:buFont typeface="Arial"/>
            </a:lvl3pPr>
            <a:lvl4pPr>
              <a:spcBef>
                <a:spcPts val="0"/>
              </a:spcBef>
              <a:buClr>
                <a:srgbClr val="AB371D"/>
              </a:buClr>
              <a:buFont typeface="Arial"/>
            </a:lvl4pPr>
            <a:lvl5pPr>
              <a:spcBef>
                <a:spcPts val="0"/>
              </a:spcBef>
              <a:buClr>
                <a:srgbClr val="AB371D"/>
              </a:buClr>
              <a:buFont typeface="Aria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AB371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46" name="Group 146"/>
          <p:cNvGrpSpPr/>
          <p:nvPr/>
        </p:nvGrpSpPr>
        <p:grpSpPr>
          <a:xfrm>
            <a:off x="9081157" y="180"/>
            <a:ext cx="135706" cy="5166361"/>
            <a:chOff x="0" y="0"/>
            <a:chExt cx="135705" cy="5166359"/>
          </a:xfrm>
        </p:grpSpPr>
        <p:sp>
          <p:nvSpPr>
            <p:cNvPr id="138" name="Shape 138"/>
            <p:cNvSpPr/>
            <p:nvPr/>
          </p:nvSpPr>
          <p:spPr>
            <a:xfrm rot="5400000">
              <a:off x="-266763" y="266762"/>
              <a:ext cx="669231" cy="135706"/>
            </a:xfrm>
            <a:prstGeom prst="rect">
              <a:avLst/>
            </a:prstGeom>
            <a:solidFill>
              <a:srgbClr val="EF6B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 rot="5400000">
              <a:off x="-253372" y="922600"/>
              <a:ext cx="642449" cy="135706"/>
            </a:xfrm>
            <a:prstGeom prst="rect">
              <a:avLst/>
            </a:prstGeom>
            <a:solidFill>
              <a:srgbClr val="AB37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5400000">
              <a:off x="-253372" y="1565048"/>
              <a:ext cx="642449" cy="135706"/>
            </a:xfrm>
            <a:prstGeom prst="rect">
              <a:avLst/>
            </a:prstGeom>
            <a:solidFill>
              <a:srgbClr val="94C84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 rot="5400000">
              <a:off x="-253372" y="2207495"/>
              <a:ext cx="642449" cy="135706"/>
            </a:xfrm>
            <a:prstGeom prst="rect">
              <a:avLst/>
            </a:prstGeom>
            <a:solidFill>
              <a:srgbClr val="537D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 rot="5400000">
              <a:off x="-253372" y="2849942"/>
              <a:ext cx="642449" cy="135706"/>
            </a:xfrm>
            <a:prstGeom prst="rect">
              <a:avLst/>
            </a:prstGeom>
            <a:solidFill>
              <a:srgbClr val="675B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 rot="5400000">
              <a:off x="-253372" y="3492389"/>
              <a:ext cx="642449" cy="135706"/>
            </a:xfrm>
            <a:prstGeom prst="rect">
              <a:avLst/>
            </a:prstGeom>
            <a:solidFill>
              <a:srgbClr val="0097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 rot="5400000">
              <a:off x="-253372" y="4134836"/>
              <a:ext cx="642449" cy="135706"/>
            </a:xfrm>
            <a:prstGeom prst="rect">
              <a:avLst/>
            </a:prstGeom>
            <a:solidFill>
              <a:srgbClr val="C2B6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 rot="5400000">
              <a:off x="-253372" y="4777283"/>
              <a:ext cx="642449" cy="135706"/>
            </a:xfrm>
            <a:prstGeom prst="rect">
              <a:avLst/>
            </a:prstGeom>
            <a:solidFill>
              <a:srgbClr val="537D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sz="half" idx="1"/>
          </p:nvPr>
        </p:nvSpPr>
        <p:spPr>
          <a:xfrm>
            <a:off x="844424" y="1584699"/>
            <a:ext cx="3267301" cy="321900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Clr>
                <a:srgbClr val="94C84B"/>
              </a:buClr>
              <a:buFont typeface="Arial"/>
              <a:buChar char="•"/>
            </a:lvl1pPr>
            <a:lvl2pPr>
              <a:spcBef>
                <a:spcPts val="0"/>
              </a:spcBef>
              <a:buClr>
                <a:srgbClr val="94C84B"/>
              </a:buClr>
              <a:buFont typeface="Arial"/>
            </a:lvl2pPr>
            <a:lvl3pPr>
              <a:spcBef>
                <a:spcPts val="0"/>
              </a:spcBef>
              <a:buClr>
                <a:srgbClr val="94C84B"/>
              </a:buClr>
              <a:buFont typeface="Arial"/>
            </a:lvl3pPr>
            <a:lvl4pPr>
              <a:spcBef>
                <a:spcPts val="0"/>
              </a:spcBef>
              <a:buClr>
                <a:srgbClr val="94C84B"/>
              </a:buClr>
              <a:buFont typeface="Arial"/>
            </a:lvl4pPr>
            <a:lvl5pPr>
              <a:spcBef>
                <a:spcPts val="0"/>
              </a:spcBef>
              <a:buClr>
                <a:srgbClr val="94C84B"/>
              </a:buClr>
              <a:buFont typeface="Aria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half" idx="13"/>
          </p:nvPr>
        </p:nvSpPr>
        <p:spPr>
          <a:xfrm>
            <a:off x="4308497" y="1584699"/>
            <a:ext cx="3267302" cy="3219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Clr>
                <a:srgbClr val="94C84B"/>
              </a:buClr>
              <a:buFont typeface="Arial"/>
              <a:buChar char="•"/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537D2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66" name="Group 166"/>
          <p:cNvGrpSpPr/>
          <p:nvPr/>
        </p:nvGrpSpPr>
        <p:grpSpPr>
          <a:xfrm>
            <a:off x="9081157" y="180"/>
            <a:ext cx="135706" cy="5166361"/>
            <a:chOff x="0" y="0"/>
            <a:chExt cx="135705" cy="5166359"/>
          </a:xfrm>
        </p:grpSpPr>
        <p:sp>
          <p:nvSpPr>
            <p:cNvPr id="158" name="Shape 158"/>
            <p:cNvSpPr/>
            <p:nvPr/>
          </p:nvSpPr>
          <p:spPr>
            <a:xfrm rot="5400000">
              <a:off x="-266763" y="266762"/>
              <a:ext cx="669231" cy="135706"/>
            </a:xfrm>
            <a:prstGeom prst="rect">
              <a:avLst/>
            </a:prstGeom>
            <a:solidFill>
              <a:srgbClr val="EF6B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 rot="5400000">
              <a:off x="-253372" y="922600"/>
              <a:ext cx="642449" cy="135706"/>
            </a:xfrm>
            <a:prstGeom prst="rect">
              <a:avLst/>
            </a:prstGeom>
            <a:solidFill>
              <a:srgbClr val="AB37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 rot="5400000">
              <a:off x="-253372" y="1565048"/>
              <a:ext cx="642449" cy="135706"/>
            </a:xfrm>
            <a:prstGeom prst="rect">
              <a:avLst/>
            </a:prstGeom>
            <a:solidFill>
              <a:srgbClr val="94C84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 rot="5400000">
              <a:off x="-253372" y="2207495"/>
              <a:ext cx="642449" cy="135706"/>
            </a:xfrm>
            <a:prstGeom prst="rect">
              <a:avLst/>
            </a:prstGeom>
            <a:solidFill>
              <a:srgbClr val="537D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 rot="5400000">
              <a:off x="-253372" y="2849942"/>
              <a:ext cx="642449" cy="135706"/>
            </a:xfrm>
            <a:prstGeom prst="rect">
              <a:avLst/>
            </a:prstGeom>
            <a:solidFill>
              <a:srgbClr val="675B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 rot="5400000">
              <a:off x="-253372" y="3492389"/>
              <a:ext cx="642449" cy="135706"/>
            </a:xfrm>
            <a:prstGeom prst="rect">
              <a:avLst/>
            </a:prstGeom>
            <a:solidFill>
              <a:srgbClr val="0097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 rot="5400000">
              <a:off x="-253372" y="4134836"/>
              <a:ext cx="642449" cy="135706"/>
            </a:xfrm>
            <a:prstGeom prst="rect">
              <a:avLst/>
            </a:prstGeom>
            <a:solidFill>
              <a:srgbClr val="C2B6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 rot="5400000">
              <a:off x="-253372" y="4777283"/>
              <a:ext cx="642449" cy="135706"/>
            </a:xfrm>
            <a:prstGeom prst="rect">
              <a:avLst/>
            </a:prstGeom>
            <a:solidFill>
              <a:srgbClr val="537D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67" name="Shape 1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0" y="-1"/>
            <a:ext cx="9144000" cy="3745802"/>
          </a:xfrm>
          <a:prstGeom prst="rect">
            <a:avLst/>
          </a:prstGeom>
          <a:solidFill>
            <a:srgbClr val="537D2F"/>
          </a:solidFill>
          <a:ln>
            <a:solidFill>
              <a:srgbClr val="67176E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5" name="Shape 215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-1" y="0"/>
            <a:ext cx="4071227" cy="5143499"/>
          </a:xfrm>
          <a:prstGeom prst="rect">
            <a:avLst/>
          </a:prstGeom>
          <a:solidFill>
            <a:srgbClr val="537D2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5" name="Shape 225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-1" y="0"/>
            <a:ext cx="4071227" cy="5143499"/>
          </a:xfrm>
          <a:prstGeom prst="rect">
            <a:avLst/>
          </a:prstGeom>
          <a:solidFill>
            <a:srgbClr val="EF6B1A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Shape 235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-1" y="0"/>
            <a:ext cx="4071227" cy="5143499"/>
          </a:xfrm>
          <a:prstGeom prst="rect">
            <a:avLst/>
          </a:prstGeom>
          <a:solidFill>
            <a:srgbClr val="0097C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Shape 245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-1" y="0"/>
            <a:ext cx="4071227" cy="5143499"/>
          </a:xfrm>
          <a:prstGeom prst="rect">
            <a:avLst/>
          </a:prstGeom>
          <a:solidFill>
            <a:srgbClr val="67176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5" name="Shape 255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-1" y="0"/>
            <a:ext cx="4071227" cy="5143499"/>
          </a:xfrm>
          <a:prstGeom prst="rect">
            <a:avLst/>
          </a:prstGeom>
          <a:solidFill>
            <a:srgbClr val="AB371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Shape 265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5C35-6B7A-46A2-B447-C83A474EB77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1/5/2021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73318" y="4628763"/>
            <a:ext cx="279882" cy="276999"/>
          </a:xfrm>
        </p:spPr>
        <p:txBody>
          <a:bodyPr/>
          <a:lstStyle/>
          <a:p>
            <a:fld id="{5B9DC334-8F25-44BF-8303-6F703499DE6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54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265CE-2173-4462-9504-B335978C621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73318" y="4628763"/>
            <a:ext cx="27988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14C57-D504-4383-BCF8-50D966A7ED5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7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578999" y="1721999"/>
            <a:ext cx="54301" cy="1363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0" y="-1"/>
            <a:ext cx="9144000" cy="4372429"/>
          </a:xfrm>
          <a:prstGeom prst="rect">
            <a:avLst/>
          </a:prstGeom>
          <a:solidFill>
            <a:srgbClr val="EF6B1A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" name="Shape 41"/>
          <p:cNvSpPr/>
          <p:nvPr/>
        </p:nvSpPr>
        <p:spPr>
          <a:xfrm>
            <a:off x="578999" y="1721999"/>
            <a:ext cx="54301" cy="1363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826350" y="1519225"/>
            <a:ext cx="4638300" cy="1159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826350" y="2763850"/>
            <a:ext cx="7632000" cy="78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Tx/>
              <a:buSzTx/>
              <a:buFontTx/>
              <a:buNone/>
            </a:lvl1pPr>
            <a:lvl2pPr>
              <a:spcBef>
                <a:spcPts val="0"/>
              </a:spcBef>
              <a:buClrTx/>
              <a:buSzTx/>
              <a:buFontTx/>
              <a:buNone/>
            </a:lvl2pPr>
            <a:lvl3pPr>
              <a:spcBef>
                <a:spcPts val="0"/>
              </a:spcBef>
              <a:buClrTx/>
              <a:buSzTx/>
              <a:buFontTx/>
              <a:buNone/>
            </a:lvl3pPr>
            <a:lvl4pPr>
              <a:spcBef>
                <a:spcPts val="0"/>
              </a:spcBef>
              <a:buClrTx/>
              <a:buSzTx/>
              <a:buFontTx/>
              <a:buNone/>
            </a:lvl4pPr>
            <a:lvl5pPr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03776" y="3448489"/>
            <a:ext cx="249425" cy="253916"/>
          </a:xfrm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2F138B-860C-49E8-9477-C72F14960CBB}" type="slidenum">
              <a:rPr lang="en-US" sz="105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5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088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-23964" y="0"/>
            <a:ext cx="9233863" cy="2984500"/>
          </a:xfrm>
          <a:prstGeom prst="rect">
            <a:avLst/>
          </a:prstGeom>
          <a:solidFill>
            <a:srgbClr val="94C84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" y="2984501"/>
            <a:ext cx="9157645" cy="99129"/>
            <a:chOff x="0" y="0"/>
            <a:chExt cx="8819312" cy="181429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0"/>
              <a:ext cx="1142419" cy="181429"/>
            </a:xfrm>
            <a:prstGeom prst="rect">
              <a:avLst/>
            </a:prstGeom>
            <a:solidFill>
              <a:srgbClr val="EF6B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142419" y="0"/>
              <a:ext cx="1096699" cy="181429"/>
            </a:xfrm>
            <a:prstGeom prst="rect">
              <a:avLst/>
            </a:prstGeom>
            <a:solidFill>
              <a:srgbClr val="AB37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2239118" y="0"/>
              <a:ext cx="1096699" cy="181429"/>
            </a:xfrm>
            <a:prstGeom prst="rect">
              <a:avLst/>
            </a:prstGeom>
            <a:solidFill>
              <a:srgbClr val="94C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3335817" y="0"/>
              <a:ext cx="1096699" cy="181429"/>
            </a:xfrm>
            <a:prstGeom prst="rect">
              <a:avLst/>
            </a:prstGeom>
            <a:solidFill>
              <a:srgbClr val="537D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4432516" y="0"/>
              <a:ext cx="1096699" cy="181429"/>
            </a:xfrm>
            <a:prstGeom prst="rect">
              <a:avLst/>
            </a:prstGeom>
            <a:solidFill>
              <a:srgbClr val="675B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529215" y="0"/>
              <a:ext cx="1096699" cy="181429"/>
            </a:xfrm>
            <a:prstGeom prst="rect">
              <a:avLst/>
            </a:prstGeom>
            <a:solidFill>
              <a:srgbClr val="0097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625914" y="0"/>
              <a:ext cx="1096699" cy="181429"/>
            </a:xfrm>
            <a:prstGeom prst="rect">
              <a:avLst/>
            </a:prstGeom>
            <a:solidFill>
              <a:srgbClr val="C2B6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722613" y="0"/>
              <a:ext cx="1096699" cy="181429"/>
            </a:xfrm>
            <a:prstGeom prst="rect">
              <a:avLst/>
            </a:prstGeom>
            <a:solidFill>
              <a:srgbClr val="537D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03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-1"/>
            <a:ext cx="9144000" cy="4372429"/>
          </a:xfrm>
          <a:prstGeom prst="rect">
            <a:avLst/>
          </a:prstGeom>
          <a:solidFill>
            <a:srgbClr val="0097C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2" name="Shape 52"/>
          <p:cNvSpPr/>
          <p:nvPr/>
        </p:nvSpPr>
        <p:spPr>
          <a:xfrm>
            <a:off x="578999" y="1721999"/>
            <a:ext cx="54301" cy="1363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826350" y="1519225"/>
            <a:ext cx="4638300" cy="1159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826350" y="2763850"/>
            <a:ext cx="7632000" cy="78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Tx/>
              <a:buSzTx/>
              <a:buFontTx/>
              <a:buNone/>
            </a:lvl1pPr>
            <a:lvl2pPr>
              <a:spcBef>
                <a:spcPts val="0"/>
              </a:spcBef>
              <a:buClrTx/>
              <a:buSzTx/>
              <a:buFontTx/>
              <a:buNone/>
            </a:lvl2pPr>
            <a:lvl3pPr>
              <a:spcBef>
                <a:spcPts val="0"/>
              </a:spcBef>
              <a:buClrTx/>
              <a:buSzTx/>
              <a:buFontTx/>
              <a:buNone/>
            </a:lvl3pPr>
            <a:lvl4pPr>
              <a:spcBef>
                <a:spcPts val="0"/>
              </a:spcBef>
              <a:buClrTx/>
              <a:buSzTx/>
              <a:buFontTx/>
              <a:buNone/>
            </a:lvl4pPr>
            <a:lvl5pPr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-1"/>
            <a:ext cx="9144000" cy="4372429"/>
          </a:xfrm>
          <a:prstGeom prst="rect">
            <a:avLst/>
          </a:prstGeom>
          <a:solidFill>
            <a:srgbClr val="67176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3" name="Shape 63"/>
          <p:cNvSpPr/>
          <p:nvPr/>
        </p:nvSpPr>
        <p:spPr>
          <a:xfrm>
            <a:off x="578999" y="1721999"/>
            <a:ext cx="54301" cy="1363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826350" y="1519225"/>
            <a:ext cx="4638300" cy="1159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xfrm>
            <a:off x="826350" y="2763850"/>
            <a:ext cx="7632000" cy="78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Tx/>
              <a:buSzTx/>
              <a:buFontTx/>
              <a:buNone/>
            </a:lvl1pPr>
            <a:lvl2pPr>
              <a:spcBef>
                <a:spcPts val="0"/>
              </a:spcBef>
              <a:buClrTx/>
              <a:buSzTx/>
              <a:buFontTx/>
              <a:buNone/>
            </a:lvl2pPr>
            <a:lvl3pPr>
              <a:spcBef>
                <a:spcPts val="0"/>
              </a:spcBef>
              <a:buClrTx/>
              <a:buSzTx/>
              <a:buFontTx/>
              <a:buNone/>
            </a:lvl3pPr>
            <a:lvl4pPr>
              <a:spcBef>
                <a:spcPts val="0"/>
              </a:spcBef>
              <a:buClrTx/>
              <a:buSzTx/>
              <a:buFontTx/>
              <a:buNone/>
            </a:lvl4pPr>
            <a:lvl5pPr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-90716" y="-27893"/>
            <a:ext cx="9280071" cy="5262109"/>
          </a:xfrm>
          <a:prstGeom prst="rect">
            <a:avLst/>
          </a:prstGeom>
          <a:solidFill>
            <a:srgbClr val="537D2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half" idx="1"/>
          </p:nvPr>
        </p:nvSpPr>
        <p:spPr>
          <a:xfrm>
            <a:off x="1261049" y="1058150"/>
            <a:ext cx="5404501" cy="274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/>
          <p:nvPr/>
        </p:nvSpPr>
        <p:spPr>
          <a:xfrm>
            <a:off x="439873" y="742343"/>
            <a:ext cx="1957199" cy="1539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96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5" name="Shape 95"/>
          <p:cNvSpPr/>
          <p:nvPr/>
        </p:nvSpPr>
        <p:spPr>
          <a:xfrm>
            <a:off x="-90716" y="-27893"/>
            <a:ext cx="9280071" cy="5262109"/>
          </a:xfrm>
          <a:prstGeom prst="rect">
            <a:avLst/>
          </a:prstGeom>
          <a:solidFill>
            <a:srgbClr val="EF6B1A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half" idx="1"/>
          </p:nvPr>
        </p:nvSpPr>
        <p:spPr>
          <a:xfrm>
            <a:off x="1261049" y="1058150"/>
            <a:ext cx="5404501" cy="274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/>
          <p:nvPr/>
        </p:nvSpPr>
        <p:spPr>
          <a:xfrm>
            <a:off x="439873" y="742343"/>
            <a:ext cx="1957199" cy="1539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96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-90716" y="-27893"/>
            <a:ext cx="9280071" cy="5262109"/>
          </a:xfrm>
          <a:prstGeom prst="rect">
            <a:avLst/>
          </a:prstGeom>
          <a:solidFill>
            <a:srgbClr val="0097C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half" idx="1"/>
          </p:nvPr>
        </p:nvSpPr>
        <p:spPr>
          <a:xfrm>
            <a:off x="1261049" y="1058150"/>
            <a:ext cx="5404501" cy="274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5" name="Shape 115"/>
          <p:cNvSpPr/>
          <p:nvPr/>
        </p:nvSpPr>
        <p:spPr>
          <a:xfrm>
            <a:off x="-90716" y="-27893"/>
            <a:ext cx="9280071" cy="5262109"/>
          </a:xfrm>
          <a:prstGeom prst="rect">
            <a:avLst/>
          </a:prstGeom>
          <a:solidFill>
            <a:srgbClr val="67176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439873" y="742343"/>
            <a:ext cx="1957199" cy="1539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96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sz="half" idx="1"/>
          </p:nvPr>
        </p:nvSpPr>
        <p:spPr>
          <a:xfrm>
            <a:off x="1261049" y="1058150"/>
            <a:ext cx="5404501" cy="274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-90716" y="-27893"/>
            <a:ext cx="9280071" cy="5262109"/>
          </a:xfrm>
          <a:prstGeom prst="rect">
            <a:avLst/>
          </a:prstGeom>
          <a:solidFill>
            <a:srgbClr val="AB371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439873" y="742343"/>
            <a:ext cx="1957199" cy="1539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96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half" idx="1"/>
          </p:nvPr>
        </p:nvSpPr>
        <p:spPr>
          <a:xfrm>
            <a:off x="1261049" y="1058150"/>
            <a:ext cx="5404501" cy="274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Treehouse_4c_gradient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90240" y="332242"/>
            <a:ext cx="3621738" cy="30060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1"/>
          <p:cNvGrpSpPr/>
          <p:nvPr/>
        </p:nvGrpSpPr>
        <p:grpSpPr>
          <a:xfrm>
            <a:off x="-2" y="5053441"/>
            <a:ext cx="9157645" cy="99130"/>
            <a:chOff x="0" y="0"/>
            <a:chExt cx="9157644" cy="99128"/>
          </a:xfrm>
        </p:grpSpPr>
        <p:sp>
          <p:nvSpPr>
            <p:cNvPr id="3" name="Shape 3"/>
            <p:cNvSpPr/>
            <p:nvPr/>
          </p:nvSpPr>
          <p:spPr>
            <a:xfrm>
              <a:off x="0" y="0"/>
              <a:ext cx="1186245" cy="99129"/>
            </a:xfrm>
            <a:prstGeom prst="rect">
              <a:avLst/>
            </a:prstGeom>
            <a:solidFill>
              <a:srgbClr val="EF6B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" name="Shape 4"/>
            <p:cNvSpPr/>
            <p:nvPr/>
          </p:nvSpPr>
          <p:spPr>
            <a:xfrm>
              <a:off x="1186245" y="0"/>
              <a:ext cx="1138772" cy="99129"/>
            </a:xfrm>
            <a:prstGeom prst="rect">
              <a:avLst/>
            </a:prstGeom>
            <a:solidFill>
              <a:srgbClr val="AB37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" name="Shape 5"/>
            <p:cNvSpPr/>
            <p:nvPr/>
          </p:nvSpPr>
          <p:spPr>
            <a:xfrm>
              <a:off x="2325016" y="0"/>
              <a:ext cx="1138772" cy="99129"/>
            </a:xfrm>
            <a:prstGeom prst="rect">
              <a:avLst/>
            </a:prstGeom>
            <a:solidFill>
              <a:srgbClr val="94C84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 6"/>
            <p:cNvSpPr/>
            <p:nvPr/>
          </p:nvSpPr>
          <p:spPr>
            <a:xfrm>
              <a:off x="3463788" y="0"/>
              <a:ext cx="1138772" cy="99129"/>
            </a:xfrm>
            <a:prstGeom prst="rect">
              <a:avLst/>
            </a:prstGeom>
            <a:solidFill>
              <a:srgbClr val="537D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 7"/>
            <p:cNvSpPr/>
            <p:nvPr/>
          </p:nvSpPr>
          <p:spPr>
            <a:xfrm>
              <a:off x="4602559" y="0"/>
              <a:ext cx="1138772" cy="99129"/>
            </a:xfrm>
            <a:prstGeom prst="rect">
              <a:avLst/>
            </a:prstGeom>
            <a:solidFill>
              <a:srgbClr val="675B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5741330" y="0"/>
              <a:ext cx="1138772" cy="99129"/>
            </a:xfrm>
            <a:prstGeom prst="rect">
              <a:avLst/>
            </a:prstGeom>
            <a:solidFill>
              <a:srgbClr val="0097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6880102" y="0"/>
              <a:ext cx="1138772" cy="99129"/>
            </a:xfrm>
            <a:prstGeom prst="rect">
              <a:avLst/>
            </a:prstGeom>
            <a:solidFill>
              <a:srgbClr val="C2B6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8018873" y="0"/>
              <a:ext cx="1138772" cy="99129"/>
            </a:xfrm>
            <a:prstGeom prst="rect">
              <a:avLst/>
            </a:prstGeom>
            <a:solidFill>
              <a:srgbClr val="537D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4" r:id="rId18"/>
    <p:sldLayoutId id="2147483676" r:id="rId19"/>
    <p:sldLayoutId id="2147483677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1pPr>
      <a:lvl2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2pPr>
      <a:lvl3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3pPr>
      <a:lvl4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4pPr>
      <a:lvl5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5pPr>
      <a:lvl6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6pPr>
      <a:lvl7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7pPr>
      <a:lvl8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8pPr>
      <a:lvl9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▪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1pPr>
      <a:lvl2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▫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2pPr>
      <a:lvl3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▸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3pPr>
      <a:lvl4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▹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4pPr>
      <a:lvl5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▹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5pPr>
      <a:lvl6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▹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6pPr>
      <a:lvl7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▹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7pPr>
      <a:lvl8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▹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8pPr>
      <a:lvl9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▹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23801" y="1586331"/>
            <a:ext cx="6092099" cy="314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004E"/>
              </a:buClr>
              <a:buSzPct val="100000"/>
              <a:buFont typeface="Titillium Web"/>
              <a:buChar char="▪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▫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▸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0445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178" marR="0" lvl="0" indent="-457178" algn="l" rtl="0">
        <a:lnSpc>
          <a:spcPct val="100000"/>
        </a:lnSpc>
        <a:spcBef>
          <a:spcPts val="0"/>
        </a:spcBef>
        <a:spcAft>
          <a:spcPts val="0"/>
        </a:spcAft>
        <a:buClr>
          <a:srgbClr val="94C84B"/>
        </a:buClr>
        <a:buFont typeface="Arial"/>
        <a:buChar char="•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48.jpeg"/><Relationship Id="rId5" Type="http://schemas.openxmlformats.org/officeDocument/2006/relationships/image" Target="../media/image43.pn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 idx="4294967295"/>
          </p:nvPr>
        </p:nvSpPr>
        <p:spPr>
          <a:xfrm>
            <a:off x="0" y="3779061"/>
            <a:ext cx="9144000" cy="575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>
                <a:solidFill>
                  <a:srgbClr val="94C84B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US" dirty="0">
                <a:solidFill>
                  <a:srgbClr val="77B8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We think big for little eyes.</a:t>
            </a:r>
            <a:endParaRPr dirty="0">
              <a:solidFill>
                <a:srgbClr val="77B8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609" y="238266"/>
            <a:ext cx="4226781" cy="3540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body" sz="half" idx="1"/>
          </p:nvPr>
        </p:nvSpPr>
        <p:spPr>
          <a:xfrm>
            <a:off x="-579010" y="1058150"/>
            <a:ext cx="10038945" cy="274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SzTx/>
              <a:buNone/>
              <a:defRPr sz="33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“</a:t>
            </a:r>
            <a:r>
              <a:rPr lang="en-US"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Myopic kids get worse.</a:t>
            </a:r>
            <a:r>
              <a:rPr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”</a:t>
            </a:r>
          </a:p>
        </p:txBody>
      </p:sp>
      <p:sp>
        <p:nvSpPr>
          <p:cNvPr id="349" name="Shape 349"/>
          <p:cNvSpPr/>
          <p:nvPr/>
        </p:nvSpPr>
        <p:spPr>
          <a:xfrm>
            <a:off x="5996572" y="3062338"/>
            <a:ext cx="264751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1800" b="1">
                <a:solidFill>
                  <a:srgbClr val="FFFFFF"/>
                </a:solidFill>
              </a:defRPr>
            </a:pPr>
            <a:r>
              <a:rPr sz="1600" dirty="0">
                <a:latin typeface="Pluto Cond Regular" panose="020B0506020203060204" pitchFamily="34" charset="0"/>
              </a:rPr>
              <a:t>BCLA May 2015</a:t>
            </a:r>
          </a:p>
          <a:p>
            <a:pPr algn="r">
              <a:defRPr sz="1800">
                <a:solidFill>
                  <a:srgbClr val="FFFFFF"/>
                </a:solidFill>
              </a:defRPr>
            </a:pPr>
            <a:r>
              <a:rPr lang="en-US" sz="1600" dirty="0">
                <a:latin typeface="Pluto Cond Regular" panose="020B0506020203060204" pitchFamily="34" charset="0"/>
              </a:rPr>
              <a:t>Earl Smith, OD, FAAO, PhD</a:t>
            </a:r>
            <a:endParaRPr dirty="0">
              <a:latin typeface="Pluto Cond Regular" panose="020B0506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body" sz="half" idx="1"/>
          </p:nvPr>
        </p:nvSpPr>
        <p:spPr>
          <a:xfrm>
            <a:off x="-579010" y="1058150"/>
            <a:ext cx="10038945" cy="274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SzTx/>
              <a:buNone/>
              <a:defRPr sz="33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“</a:t>
            </a:r>
            <a:r>
              <a:rPr lang="en-US"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Physiological myopia does not exist.  </a:t>
            </a:r>
          </a:p>
          <a:p>
            <a:r>
              <a:rPr lang="en-US"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There is no safe level of myopia.</a:t>
            </a:r>
            <a:r>
              <a:rPr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”</a:t>
            </a:r>
          </a:p>
        </p:txBody>
      </p:sp>
      <p:sp>
        <p:nvSpPr>
          <p:cNvPr id="349" name="Shape 349"/>
          <p:cNvSpPr/>
          <p:nvPr/>
        </p:nvSpPr>
        <p:spPr>
          <a:xfrm>
            <a:off x="5315298" y="3062338"/>
            <a:ext cx="332879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1800" b="1">
                <a:solidFill>
                  <a:srgbClr val="FFFFFF"/>
                </a:solidFill>
              </a:defRPr>
            </a:pPr>
            <a:r>
              <a:rPr sz="1600" dirty="0">
                <a:latin typeface="Pluto Cond Regular" panose="020B0506020203060204" pitchFamily="34" charset="0"/>
              </a:rPr>
              <a:t>BCLA May 2015</a:t>
            </a:r>
          </a:p>
          <a:p>
            <a:pPr algn="r">
              <a:defRPr sz="1800">
                <a:solidFill>
                  <a:srgbClr val="FFFFFF"/>
                </a:solidFill>
              </a:defRPr>
            </a:pPr>
            <a:r>
              <a:rPr sz="1600" dirty="0">
                <a:latin typeface="Pluto Cond Regular" panose="020B0506020203060204" pitchFamily="34" charset="0"/>
              </a:rPr>
              <a:t>Ian </a:t>
            </a:r>
            <a:r>
              <a:rPr sz="1600" dirty="0" err="1">
                <a:latin typeface="Pluto Cond Regular" panose="020B0506020203060204" pitchFamily="34" charset="0"/>
              </a:rPr>
              <a:t>Flitcroft</a:t>
            </a:r>
            <a:r>
              <a:rPr sz="1600" dirty="0">
                <a:latin typeface="Pluto Cond Regular" panose="020B0506020203060204" pitchFamily="34" charset="0"/>
              </a:rPr>
              <a:t> MA DPHIL FRCOPHTH</a:t>
            </a:r>
            <a:endParaRPr dirty="0">
              <a:latin typeface="Pluto Cond Regular" panose="020B0506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3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987315" y="408212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What's causing all this myopia?</a:t>
            </a:r>
            <a:b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The Nature Argument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289841" y="1444589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 in both parents = 35%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 in one parent = 25%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No myopic parents = &lt; 10%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Females more myopic than males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60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987315" y="408212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What's causing all this myopia?</a:t>
            </a:r>
            <a:b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The Nurture Argument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27" y="1661725"/>
            <a:ext cx="4026234" cy="2684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0" y="1661725"/>
            <a:ext cx="4027991" cy="2685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71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4" y="422499"/>
            <a:ext cx="8185275" cy="85740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Dr. Monica Jong - </a:t>
            </a:r>
            <a:r>
              <a:rPr lang="en-US" sz="27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Brien Holden Vision Institute</a:t>
            </a:r>
            <a:br>
              <a:rPr lang="en-US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r>
              <a:rPr lang="en-US" sz="2200" b="0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FedOpto</a:t>
            </a:r>
            <a:r>
              <a:rPr lang="en-US" sz="22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</a:t>
            </a:r>
            <a:r>
              <a:rPr lang="en-US" sz="2200" b="0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Medillian</a:t>
            </a:r>
            <a:r>
              <a:rPr lang="en-US" sz="22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Columbia 2015</a:t>
            </a:r>
            <a:endParaRPr lang="en-US" sz="270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132875" y="2079242"/>
            <a:ext cx="9608371" cy="3148500"/>
          </a:xfrm>
        </p:spPr>
        <p:txBody>
          <a:bodyPr/>
          <a:lstStyle/>
          <a:p>
            <a:pPr>
              <a:buNone/>
            </a:pPr>
            <a:r>
              <a:rPr lang="en-US" sz="21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“70% of todays myopia is environmentally driven. 30% is genetic.”</a:t>
            </a:r>
          </a:p>
          <a:p>
            <a:pPr>
              <a:buNone/>
            </a:pPr>
            <a:endParaRPr lang="en-US" sz="21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r>
              <a:rPr lang="en-US" sz="21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Lack of outdoor time</a:t>
            </a:r>
          </a:p>
          <a:p>
            <a:r>
              <a:rPr lang="en-US" sz="21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Near demand (?)</a:t>
            </a:r>
          </a:p>
        </p:txBody>
      </p:sp>
    </p:spTree>
    <p:extLst>
      <p:ext uri="{BB962C8B-B14F-4D97-AF65-F5344CB8AC3E}">
        <p14:creationId xmlns:p14="http://schemas.microsoft.com/office/powerpoint/2010/main" val="278360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44424" y="422499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The underlying physiology of myopia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91" y="1371054"/>
            <a:ext cx="4895850" cy="30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72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25951" y="601475"/>
            <a:ext cx="8025610" cy="857401"/>
          </a:xfrm>
          <a:prstGeom prst="rect">
            <a:avLst/>
          </a:prstGeom>
        </p:spPr>
        <p:txBody>
          <a:bodyPr/>
          <a:lstStyle/>
          <a:p>
            <a:pPr marL="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Is myopia a disease?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3206063" y="3171772"/>
            <a:ext cx="7721570" cy="1025706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If yes, then . . .</a:t>
            </a: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If no, then . . . </a:t>
            </a: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dirty="0">
              <a:latin typeface="Pluto Cond Regular" panose="020B0506020203060204" pitchFamily="34" charset="0"/>
              <a:sym typeface="Verdana"/>
            </a:endParaRP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" name="Shape 403">
            <a:extLst>
              <a:ext uri="{FF2B5EF4-FFF2-40B4-BE49-F238E27FC236}">
                <a16:creationId xmlns:a16="http://schemas.microsoft.com/office/drawing/2014/main" id="{5CF1548B-6C99-471A-81ED-1B8B90CC91AA}"/>
              </a:ext>
            </a:extLst>
          </p:cNvPr>
          <p:cNvSpPr txBox="1">
            <a:spLocks/>
          </p:cNvSpPr>
          <p:nvPr/>
        </p:nvSpPr>
        <p:spPr>
          <a:xfrm>
            <a:off x="638354" y="1624447"/>
            <a:ext cx="7721570" cy="102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Autofit/>
          </a:bodyPr>
          <a:lstStyle>
            <a:lvl1pPr marL="285750" marR="0" indent="-28575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▫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▸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lvl="2" hangingPunct="1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400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“</a:t>
            </a: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A disorder of structure or function in a human, animal, or plant, especially one that produces specific signs or symptoms or that affects a specific location and is not simply a direct result of physical injury.</a:t>
            </a:r>
            <a:r>
              <a:rPr lang="en-US" sz="2400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”</a:t>
            </a: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269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25951" y="601475"/>
            <a:ext cx="8025610" cy="857401"/>
          </a:xfrm>
          <a:prstGeom prst="rect">
            <a:avLst/>
          </a:prstGeom>
        </p:spPr>
        <p:txBody>
          <a:bodyPr/>
          <a:lstStyle/>
          <a:p>
            <a:pPr marL="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How do you know a myopic eye is too big?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825951" y="1693954"/>
            <a:ext cx="7721570" cy="1025706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You measure it!</a:t>
            </a: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Axial length vs. Diopters</a:t>
            </a: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dirty="0">
              <a:latin typeface="Pluto Cond Regular" panose="020B0506020203060204" pitchFamily="34" charset="0"/>
              <a:sym typeface="Verdana"/>
            </a:endParaRP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6" name="Shape 403">
            <a:extLst>
              <a:ext uri="{FF2B5EF4-FFF2-40B4-BE49-F238E27FC236}">
                <a16:creationId xmlns:a16="http://schemas.microsoft.com/office/drawing/2014/main" id="{7A7FF425-9802-494A-A5FA-45D00872BA0B}"/>
              </a:ext>
            </a:extLst>
          </p:cNvPr>
          <p:cNvSpPr txBox="1">
            <a:spLocks/>
          </p:cNvSpPr>
          <p:nvPr/>
        </p:nvSpPr>
        <p:spPr>
          <a:xfrm>
            <a:off x="5351769" y="4483114"/>
            <a:ext cx="7721570" cy="102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Autofit/>
          </a:bodyPr>
          <a:lstStyle>
            <a:lvl1pPr marL="285750" marR="0" indent="-28575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▫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▸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lvl="2" hangingPunct="1">
              <a:lnSpc>
                <a:spcPct val="120000"/>
              </a:lnSpc>
              <a:buClrTx/>
              <a:buFont typeface="Arial"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Verdana"/>
                <a:sym typeface="Verdana"/>
              </a:rPr>
              <a:t>0.05 mm ~ 0.15 D</a:t>
            </a:r>
          </a:p>
          <a:p>
            <a:pPr lvl="2" hangingPunct="1">
              <a:lnSpc>
                <a:spcPct val="120000"/>
              </a:lnSpc>
              <a:buClrTx/>
              <a:buFont typeface="Arial"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dirty="0">
              <a:latin typeface="Pluto Cond Regular" panose="020B0506020203060204" pitchFamily="34" charset="0"/>
              <a:ea typeface="Verdana"/>
              <a:cs typeface="Verdana"/>
              <a:sym typeface="Verdana"/>
            </a:endParaRPr>
          </a:p>
          <a:p>
            <a:pPr lvl="2" hangingPunct="1">
              <a:lnSpc>
                <a:spcPct val="120000"/>
              </a:lnSpc>
              <a:buClrTx/>
              <a:buFont typeface="Arial"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  <a:cs typeface="Verdana"/>
              <a:sym typeface="Verdana"/>
            </a:endParaRPr>
          </a:p>
        </p:txBody>
      </p:sp>
      <p:pic>
        <p:nvPicPr>
          <p:cNvPr id="1028" name="Picture 4" descr="Image result for iolmaster 5.4">
            <a:extLst>
              <a:ext uri="{FF2B5EF4-FFF2-40B4-BE49-F238E27FC236}">
                <a16:creationId xmlns:a16="http://schemas.microsoft.com/office/drawing/2014/main" id="{313B9E4B-5626-4234-8131-B62FC3BD5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"/>
          <a:stretch/>
        </p:blipFill>
        <p:spPr bwMode="auto">
          <a:xfrm>
            <a:off x="4394919" y="1060656"/>
            <a:ext cx="3750979" cy="35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7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build="p" animBg="1"/>
      <p:bldP spid="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780145" y="483915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Why the increase in axial length?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296985" y="1520291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In all species, (including humans) the two eyes typically grow in a highly coordinated manner towards the ideal optical state, a process called _________________</a:t>
            </a:r>
            <a:endParaRPr lang="en-US" sz="2000" i="1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>
              <a:buFontTx/>
              <a:buNone/>
            </a:pPr>
            <a:endParaRPr lang="en-US" sz="2000" i="1" dirty="0">
              <a:solidFill>
                <a:srgbClr val="7B6E66"/>
              </a:solidFill>
              <a:latin typeface="Pluto Cond Regular" panose="020B0506020203060204" pitchFamily="34" charset="0"/>
            </a:endParaRPr>
          </a:p>
          <a:p>
            <a:r>
              <a:rPr lang="en-US" sz="2000" b="1" i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The process is regulated by visual feedback.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78394" y="2114987"/>
            <a:ext cx="295495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b="1" i="1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Emmetropization</a:t>
            </a:r>
            <a:r>
              <a:rPr lang="en-US" sz="2400" b="1" i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luto Cond Regular" panose="020B050602020306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uiExpand="1" build="p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90097" y="485206"/>
            <a:ext cx="7891903" cy="104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Chronic Image Degradation Causes Myopia</a:t>
            </a:r>
          </a:p>
          <a:p>
            <a:pPr algn="ctr"/>
            <a:r>
              <a:rPr lang="en-US" sz="2800" b="0" i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Wiesel &amp; </a:t>
            </a:r>
            <a:r>
              <a:rPr lang="en-US" sz="2800" b="0" i="1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Raviola</a:t>
            </a:r>
            <a:r>
              <a:rPr lang="en-US" sz="2800" b="0" i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1977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11719" t="35417" r="53125" b="11458"/>
          <a:stretch>
            <a:fillRect/>
          </a:stretch>
        </p:blipFill>
        <p:spPr bwMode="auto">
          <a:xfrm>
            <a:off x="3160714" y="1614487"/>
            <a:ext cx="2868612" cy="3251669"/>
          </a:xfrm>
          <a:prstGeom prst="roundRect">
            <a:avLst>
              <a:gd name="adj" fmla="val 16667"/>
            </a:avLst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9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88" y="3815048"/>
            <a:ext cx="1438823" cy="1194223"/>
          </a:xfrm>
          <a:prstGeom prst="rect">
            <a:avLst/>
          </a:prstGeom>
        </p:spPr>
      </p:pic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406400" y="549398"/>
            <a:ext cx="8469745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4340" indent="0" defTabSz="868680">
              <a:defRPr sz="247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40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Myopia:  Why it really matters</a:t>
            </a:r>
            <a:endParaRPr b="0" dirty="0">
              <a:latin typeface="Pluto Cond Regular" panose="020B0506020203060204" pitchFamily="34" charset="0"/>
            </a:endParaRPr>
          </a:p>
        </p:txBody>
      </p:sp>
      <p:sp>
        <p:nvSpPr>
          <p:cNvPr id="6" name="Shape 339"/>
          <p:cNvSpPr txBox="1">
            <a:spLocks/>
          </p:cNvSpPr>
          <p:nvPr/>
        </p:nvSpPr>
        <p:spPr>
          <a:xfrm>
            <a:off x="-1" y="2260354"/>
            <a:ext cx="9144000" cy="1338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1" i="0" u="none" strike="noStrike" cap="none" spc="0" baseline="0">
                <a:ln>
                  <a:noFill/>
                </a:ln>
                <a:solidFill>
                  <a:srgbClr val="94C84B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/>
            <a:r>
              <a:rPr lang="en-US" b="0" dirty="0">
                <a:solidFill>
                  <a:srgbClr val="77B8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Dr. </a:t>
            </a:r>
            <a:r>
              <a:rPr lang="en-US" b="0" u="sng" dirty="0">
                <a:solidFill>
                  <a:srgbClr val="77B8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Your Name</a:t>
            </a:r>
          </a:p>
          <a:p>
            <a:pPr hangingPunct="1"/>
            <a:endParaRPr lang="en-US" sz="900" b="0" dirty="0">
              <a:latin typeface="Pluto Cond Regular" panose="020B0506020203060204" pitchFamily="34" charset="0"/>
              <a:ea typeface="Microsoft JhengHei" panose="020B0604030504040204" pitchFamily="34" charset="-120"/>
              <a:cs typeface="Verdana" panose="020B0604030504040204" pitchFamily="34" charset="0"/>
            </a:endParaRPr>
          </a:p>
          <a:p>
            <a:pPr hangingPunct="1"/>
            <a:endParaRPr lang="en-US" sz="900" b="0" dirty="0">
              <a:latin typeface="Pluto Cond Regular" panose="020B0506020203060204" pitchFamily="34" charset="0"/>
              <a:ea typeface="Microsoft JhengHei" panose="020B0604030504040204" pitchFamily="34" charset="-120"/>
              <a:cs typeface="Verdana" panose="020B0604030504040204" pitchFamily="34" charset="0"/>
            </a:endParaRPr>
          </a:p>
          <a:p>
            <a:pPr hangingPunct="1"/>
            <a:endParaRPr lang="en-US" sz="900" b="0" dirty="0">
              <a:latin typeface="Pluto Cond Regular" panose="020B0506020203060204" pitchFamily="34" charset="0"/>
              <a:ea typeface="Microsoft JhengHei" panose="020B0604030504040204" pitchFamily="34" charset="-120"/>
              <a:cs typeface="Verdana" panose="020B0604030504040204" pitchFamily="34" charset="0"/>
            </a:endParaRPr>
          </a:p>
          <a:p>
            <a:pPr hangingPunct="1"/>
            <a:r>
              <a:rPr lang="en-US" sz="900" b="0" u="sng" dirty="0">
                <a:latin typeface="Pluto Cond Regular" panose="020B0506020203060204" pitchFamily="34" charset="0"/>
                <a:ea typeface="Microsoft JhengHei" panose="020B0604030504040204" pitchFamily="34" charset="-120"/>
                <a:cs typeface="Verdana" panose="020B0604030504040204" pitchFamily="34" charset="0"/>
              </a:rPr>
              <a:t>(any sponsors?)</a:t>
            </a:r>
            <a:r>
              <a:rPr lang="en-US" sz="900" b="0" dirty="0">
                <a:latin typeface="Pluto Cond Regular" panose="020B0506020203060204" pitchFamily="34" charset="0"/>
                <a:ea typeface="Microsoft JhengHei" panose="020B0604030504040204" pitchFamily="34" charset="-120"/>
                <a:cs typeface="Verdana" panose="020B0604030504040204" pitchFamily="34" charset="0"/>
              </a:rPr>
              <a:t>_____________________ has supported this event with an unrestricted educational grant</a:t>
            </a:r>
          </a:p>
          <a:p>
            <a:pPr hangingPunct="1"/>
            <a:endParaRPr lang="en-US" b="0" dirty="0">
              <a:solidFill>
                <a:srgbClr val="77B800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90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780145" y="483915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part of the retina is responsible for normal </a:t>
            </a:r>
            <a:r>
              <a:rPr lang="en-US" sz="2180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emmetropization</a:t>
            </a: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– fovea or periphery?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5" name="Picture 2" descr="http://3.bp.blogspot.com/_gV17nEYbBjA/TCIRa2xXcXI/AAAAAAAAAOI/znVZeTmNvEM/s1600/monkey300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0044" y="1426368"/>
            <a:ext cx="2857500" cy="3333750"/>
          </a:xfrm>
          <a:prstGeom prst="roundRect">
            <a:avLst>
              <a:gd name="adj" fmla="val 16667"/>
            </a:avLst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 l="5469" t="20451" r="8594" b="4167"/>
          <a:stretch>
            <a:fillRect/>
          </a:stretch>
        </p:blipFill>
        <p:spPr bwMode="auto">
          <a:xfrm>
            <a:off x="3605212" y="1327521"/>
            <a:ext cx="5367338" cy="3531444"/>
          </a:xfrm>
          <a:prstGeom prst="roundRect">
            <a:avLst>
              <a:gd name="adj" fmla="val 16667"/>
            </a:avLst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85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780145" y="483915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part of the retina is responsible for normal </a:t>
            </a:r>
            <a:r>
              <a:rPr lang="en-US" sz="2180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emmetropization</a:t>
            </a: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– fovea or periphery?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296985" y="1520291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Conclusions:</a:t>
            </a:r>
          </a:p>
          <a:p>
            <a:endParaRPr lang="en-US" sz="20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 functioning fovea is NOT essential for normal axial length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An intact periphery IS essential for normal axial length growth</a:t>
            </a:r>
          </a:p>
        </p:txBody>
      </p:sp>
    </p:spTree>
    <p:extLst>
      <p:ext uri="{BB962C8B-B14F-4D97-AF65-F5344CB8AC3E}">
        <p14:creationId xmlns:p14="http://schemas.microsoft.com/office/powerpoint/2010/main" val="393385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422499"/>
            <a:ext cx="8138708" cy="857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The problem with compensatory eyeglass lenses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3794" r="973" b="34562"/>
          <a:stretch/>
        </p:blipFill>
        <p:spPr>
          <a:xfrm>
            <a:off x="2099924" y="1016791"/>
            <a:ext cx="5066676" cy="3253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39532" y="4515021"/>
            <a:ext cx="303106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B6E66"/>
                </a:solidFill>
                <a:effectLst/>
                <a:uFillTx/>
                <a:latin typeface="Pluto Cond Regular" panose="020B0506020203060204" pitchFamily="34" charset="0"/>
                <a:sym typeface="Arial"/>
              </a:rPr>
              <a:t>Hyperopic Peripheral Defocus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760200" y="4016130"/>
            <a:ext cx="812800" cy="50800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381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25951" y="601475"/>
            <a:ext cx="8025610" cy="857401"/>
          </a:xfrm>
          <a:prstGeom prst="rect">
            <a:avLst/>
          </a:prstGeom>
        </p:spPr>
        <p:txBody>
          <a:bodyPr/>
          <a:lstStyle/>
          <a:p>
            <a:pPr marL="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At what Rx does myopia start?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711215" y="1808254"/>
            <a:ext cx="7721570" cy="10257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lvl="2" indent="-28575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At last years’ visit, the 7 year old female was +1.50</a:t>
            </a:r>
          </a:p>
          <a:p>
            <a:pPr marL="285750" lvl="2" indent="-28575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At todays’ visit, the 8 year old female is +0.25</a:t>
            </a:r>
          </a:p>
          <a:p>
            <a:pPr marL="285750" lvl="2" indent="-28575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Parents are -8.50</a:t>
            </a:r>
          </a:p>
          <a:p>
            <a:pPr marL="285750" lvl="2" indent="-28575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14 year old sister is -6.00</a:t>
            </a:r>
          </a:p>
          <a:p>
            <a:pPr marL="285750" lvl="2" indent="-28575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Is the patient myopic?</a:t>
            </a:r>
          </a:p>
          <a:p>
            <a:pPr marL="801688" lvl="3" indent="-28575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What if axial length was 23.00?</a:t>
            </a: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  <a:sym typeface="Verdana"/>
            </a:endParaRPr>
          </a:p>
          <a:p>
            <a:pPr marL="801688" lvl="3" indent="-28575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What if axial length was 24.00?</a:t>
            </a:r>
          </a:p>
          <a:p>
            <a:pPr marL="801688" lvl="3" indent="-28575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What if axial length was 26.00?</a:t>
            </a:r>
          </a:p>
          <a:p>
            <a:pPr marL="285750" lvl="4" indent="-28575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dirty="0">
              <a:solidFill>
                <a:srgbClr val="7B6E66"/>
              </a:solidFill>
              <a:latin typeface="Pluto Cond Regular" panose="020B0506020203060204" pitchFamily="34" charset="0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707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25951" y="601475"/>
            <a:ext cx="8025610" cy="857401"/>
          </a:xfrm>
          <a:prstGeom prst="rect">
            <a:avLst/>
          </a:prstGeom>
        </p:spPr>
        <p:txBody>
          <a:bodyPr/>
          <a:lstStyle/>
          <a:p>
            <a:pPr marL="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is the “Two Phase” approach to treating myopia?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939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25951" y="601475"/>
            <a:ext cx="8025610" cy="857401"/>
          </a:xfrm>
          <a:prstGeom prst="rect">
            <a:avLst/>
          </a:prstGeom>
        </p:spPr>
        <p:txBody>
          <a:bodyPr/>
          <a:lstStyle/>
          <a:p>
            <a:pPr marL="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is the “Two Phase” approach to treating </a:t>
            </a:r>
            <a:r>
              <a:rPr lang="en-US" sz="2180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glaucoma?</a:t>
            </a:r>
            <a:endParaRPr sz="2180" u="sng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CF92B-5734-4401-8038-4E872A1FF01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44424" y="1586324"/>
            <a:ext cx="6775575" cy="3148500"/>
          </a:xfrm>
        </p:spPr>
        <p:txBody>
          <a:bodyPr/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Phase 1</a:t>
            </a:r>
          </a:p>
          <a:p>
            <a:pPr lvl="1">
              <a:buNone/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CC</a:t>
            </a:r>
          </a:p>
          <a:p>
            <a:pPr lvl="1">
              <a:buNone/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Diagnose</a:t>
            </a:r>
          </a:p>
          <a:p>
            <a:pPr lvl="1">
              <a:buNone/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Prescribe to compensate (“correct”) for blurry vision</a:t>
            </a:r>
          </a:p>
          <a:p>
            <a:pPr lvl="1">
              <a:buNone/>
            </a:pPr>
            <a:endParaRPr lang="en-US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Phase 2</a:t>
            </a:r>
          </a:p>
          <a:p>
            <a:pPr lvl="1">
              <a:buNone/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Treat or refer to prevent further progression</a:t>
            </a:r>
          </a:p>
          <a:p>
            <a:pPr lvl="1">
              <a:buNone/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</a:t>
            </a:r>
          </a:p>
          <a:p>
            <a:pPr lvl="1">
              <a:buNone/>
            </a:pPr>
            <a:r>
              <a:rPr lang="en-US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4159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25951" y="601475"/>
            <a:ext cx="8025610" cy="857401"/>
          </a:xfrm>
          <a:prstGeom prst="rect">
            <a:avLst/>
          </a:prstGeom>
        </p:spPr>
        <p:txBody>
          <a:bodyPr/>
          <a:lstStyle/>
          <a:p>
            <a:pPr marL="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is the “Two Phase” approach to treating </a:t>
            </a:r>
            <a:r>
              <a:rPr lang="en-US" sz="2180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myopia?</a:t>
            </a:r>
            <a:endParaRPr sz="2180" u="sng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A502120-D72E-41D8-81BF-961B8B10C1E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44424" y="1586324"/>
            <a:ext cx="6775575" cy="3148500"/>
          </a:xfrm>
        </p:spPr>
        <p:txBody>
          <a:bodyPr/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Phase 1</a:t>
            </a:r>
          </a:p>
          <a:p>
            <a:pPr lvl="1">
              <a:buNone/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CC</a:t>
            </a:r>
          </a:p>
          <a:p>
            <a:pPr lvl="1">
              <a:buNone/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Diagnose</a:t>
            </a:r>
          </a:p>
          <a:p>
            <a:pPr lvl="1">
              <a:buNone/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Prescribe to compensate (“correct”) for blurry vision</a:t>
            </a:r>
          </a:p>
          <a:p>
            <a:pPr lvl="1">
              <a:buNone/>
            </a:pPr>
            <a:endParaRPr lang="en-US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Phase 2</a:t>
            </a:r>
          </a:p>
          <a:p>
            <a:pPr lvl="1">
              <a:buNone/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Treat or refer to prevent further progression</a:t>
            </a:r>
          </a:p>
          <a:p>
            <a:pPr lvl="1">
              <a:buNone/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</a:t>
            </a:r>
          </a:p>
          <a:p>
            <a:pPr lvl="1">
              <a:buNone/>
            </a:pPr>
            <a:r>
              <a:rPr lang="en-US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913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25951" y="601475"/>
            <a:ext cx="8025610" cy="857401"/>
          </a:xfrm>
          <a:prstGeom prst="rect">
            <a:avLst/>
          </a:prstGeom>
        </p:spPr>
        <p:txBody>
          <a:bodyPr/>
          <a:lstStyle/>
          <a:p>
            <a:pPr marL="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is the difference in the CC between glaucoma and myopia?</a:t>
            </a:r>
            <a:endParaRPr sz="2180" u="sng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A502120-D72E-41D8-81BF-961B8B10C1E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44424" y="1586324"/>
            <a:ext cx="6775575" cy="3148500"/>
          </a:xfrm>
        </p:spPr>
        <p:txBody>
          <a:bodyPr/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Optically, not much</a:t>
            </a:r>
          </a:p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How we perceive and respond to the patient?</a:t>
            </a:r>
            <a:r>
              <a:rPr lang="en-US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219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question mark emoji">
            <a:extLst>
              <a:ext uri="{FF2B5EF4-FFF2-40B4-BE49-F238E27FC236}">
                <a16:creationId xmlns:a16="http://schemas.microsoft.com/office/drawing/2014/main" id="{C9C78052-32B4-4021-8429-5C610CEB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236">
            <a:off x="2470321" y="2037615"/>
            <a:ext cx="1786241" cy="178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heck mark emoji">
            <a:extLst>
              <a:ext uri="{FF2B5EF4-FFF2-40B4-BE49-F238E27FC236}">
                <a16:creationId xmlns:a16="http://schemas.microsoft.com/office/drawing/2014/main" id="{BCF36C4B-4A62-45AB-B374-53D9F6485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78" y="1489825"/>
            <a:ext cx="173593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04656" y="415400"/>
            <a:ext cx="8021844" cy="21563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4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Tomorrow, one (or more) of the 10 million myopic kids in the US will walk into your practice.</a:t>
            </a:r>
            <a:br>
              <a:rPr lang="en-US" sz="24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br>
              <a:rPr lang="en-US" sz="24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br>
              <a:rPr lang="en-US" sz="24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br>
              <a:rPr lang="en-US" sz="24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r>
              <a:rPr lang="en-US" sz="24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Phase 1 – diagnose, identify, Rx</a:t>
            </a:r>
            <a:br>
              <a:rPr lang="en-US" sz="24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r>
              <a:rPr lang="en-US" sz="24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Phase 2 – treat or refer</a:t>
            </a:r>
            <a:endParaRPr sz="240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021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44424" y="422499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Phase 2:	Treatment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6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/>
          </p:cNvSpPr>
          <p:nvPr>
            <p:ph type="body" sz="quarter" idx="1"/>
          </p:nvPr>
        </p:nvSpPr>
        <p:spPr>
          <a:xfrm>
            <a:off x="217499" y="1584698"/>
            <a:ext cx="3479011" cy="321900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1">
              <a:lnSpc>
                <a:spcPct val="110000"/>
              </a:lnSpc>
              <a:buSzTx/>
              <a:buNone/>
              <a:defRPr sz="1400" b="1" u="sng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Co-founders:</a:t>
            </a:r>
          </a:p>
          <a:p>
            <a:pPr marL="180473" indent="-180473">
              <a:lnSpc>
                <a:spcPct val="110000"/>
              </a:lnSpc>
              <a:buClrTx/>
              <a:buFontTx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Gary Gerber, OD</a:t>
            </a:r>
          </a:p>
          <a:p>
            <a:pPr marL="180473" indent="-180473">
              <a:lnSpc>
                <a:spcPct val="110000"/>
              </a:lnSpc>
              <a:buClrTx/>
              <a:buFontTx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Matt Oerding, MBA</a:t>
            </a:r>
          </a:p>
          <a:p>
            <a:pPr marL="180473" indent="-180473">
              <a:lnSpc>
                <a:spcPct val="110000"/>
              </a:lnSpc>
              <a:buClrTx/>
              <a:buFontTx/>
              <a:defRPr sz="14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0" indent="0">
              <a:lnSpc>
                <a:spcPct val="110000"/>
              </a:lnSpc>
              <a:buClrTx/>
              <a:buSzTx/>
              <a:buFontTx/>
              <a:buNone/>
              <a:defRPr sz="1400" b="1" u="sng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Clinical advisors:</a:t>
            </a:r>
          </a:p>
          <a:p>
            <a:pPr marL="140368" indent="-140368">
              <a:lnSpc>
                <a:spcPct val="110000"/>
              </a:lnSpc>
              <a:buClrTx/>
              <a:buFontTx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Thomas Aller, OD</a:t>
            </a:r>
          </a:p>
          <a:p>
            <a:pPr marL="140368" indent="-140368">
              <a:lnSpc>
                <a:spcPct val="110000"/>
              </a:lnSpc>
              <a:buClrTx/>
              <a:buFontTx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Patrick Caroline, COT</a:t>
            </a:r>
          </a:p>
          <a:p>
            <a:pPr marL="140368" indent="-140368">
              <a:lnSpc>
                <a:spcPct val="110000"/>
              </a:lnSpc>
              <a:buClrTx/>
              <a:buFontTx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Jeffrey Cooper, MS, OD</a:t>
            </a:r>
          </a:p>
          <a:p>
            <a:pPr marL="140368" indent="-140368">
              <a:lnSpc>
                <a:spcPct val="110000"/>
              </a:lnSpc>
              <a:buClrTx/>
              <a:buFontTx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Earl Smith, OD, PhD, Dean</a:t>
            </a:r>
          </a:p>
          <a:p>
            <a:pPr marL="140368" indent="-140368">
              <a:lnSpc>
                <a:spcPct val="110000"/>
              </a:lnSpc>
              <a:buClrTx/>
              <a:buFontTx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Erin Stahl, MD</a:t>
            </a:r>
          </a:p>
          <a:p>
            <a:pPr marL="140368" indent="-140368">
              <a:lnSpc>
                <a:spcPct val="110000"/>
              </a:lnSpc>
              <a:buClrTx/>
              <a:buFontTx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Vance Thompson, MD</a:t>
            </a:r>
            <a:endParaRPr lang="en-US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0" indent="0">
              <a:lnSpc>
                <a:spcPct val="110000"/>
              </a:lnSpc>
              <a:buClrTx/>
              <a:buSzTx/>
              <a:buFontTx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0" indent="0">
              <a:lnSpc>
                <a:spcPct val="110000"/>
              </a:lnSpc>
              <a:buClrTx/>
              <a:buSzTx/>
              <a:buFontTx/>
              <a:buNone/>
              <a:defRPr sz="1400" b="1" u="sng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Strategic </a:t>
            </a: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advisors:</a:t>
            </a:r>
          </a:p>
          <a:p>
            <a:pPr marL="140368" indent="-140368">
              <a:lnSpc>
                <a:spcPct val="110000"/>
              </a:lnSpc>
              <a:buClrTx/>
              <a:buFontTx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Dean Butler</a:t>
            </a:r>
            <a:endParaRPr lang="en-US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140368" indent="-140368">
              <a:lnSpc>
                <a:spcPct val="110000"/>
              </a:lnSpc>
              <a:buClrTx/>
              <a:buFontTx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Don Fox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85" name="Shape 485"/>
          <p:cNvSpPr>
            <a:spLocks noGrp="1"/>
          </p:cNvSpPr>
          <p:nvPr>
            <p:ph type="title"/>
          </p:nvPr>
        </p:nvSpPr>
        <p:spPr>
          <a:xfrm>
            <a:off x="592070" y="578806"/>
            <a:ext cx="8536303" cy="857401"/>
          </a:xfrm>
          <a:prstGeom prst="rect">
            <a:avLst/>
          </a:prstGeom>
        </p:spPr>
        <p:txBody>
          <a:bodyPr/>
          <a:lstStyle/>
          <a:p>
            <a:r>
              <a:rPr lang="en-US" sz="2180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Treehouse Eyes </a:t>
            </a:r>
            <a:r>
              <a:rPr sz="2180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Team</a:t>
            </a:r>
            <a:r>
              <a:rPr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: World class clinical and </a:t>
            </a: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strategic </a:t>
            </a:r>
            <a:r>
              <a:rPr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team</a:t>
            </a:r>
          </a:p>
        </p:txBody>
      </p:sp>
      <p:sp>
        <p:nvSpPr>
          <p:cNvPr id="486" name="Shape 486"/>
          <p:cNvSpPr>
            <a:spLocks noGrp="1"/>
          </p:cNvSpPr>
          <p:nvPr>
            <p:ph type="body" idx="13"/>
          </p:nvPr>
        </p:nvSpPr>
        <p:spPr>
          <a:xfrm>
            <a:off x="3432754" y="1584698"/>
            <a:ext cx="5598921" cy="3219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 lnSpcReduction="10000"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 b="1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Optometrist, practice management consultant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20+ years experience in leadership and marketing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Awarded one of the first patents for myopia 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management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Leading authority on use of GP lenses for myopia 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management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Leading authority on atropine use for myopia 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management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World leading myopia treatment researcher, Dean UHCO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Pediatric ophthalmologist and associate professor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Internationally renowned researcher and refractive surgeon</a:t>
            </a:r>
            <a:endParaRPr lang="en-US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Founder of </a:t>
            </a:r>
            <a:r>
              <a:rPr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LensCrafters</a:t>
            </a: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and Vision Express (UK)</a:t>
            </a:r>
            <a:endParaRPr lang="en-US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94C84B"/>
              </a:buClr>
              <a:buSzTx/>
              <a:buFont typeface="Arial"/>
              <a:buNone/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CEO, Firehouse Subs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95224" y="601475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</a:t>
            </a:r>
            <a:r>
              <a:rPr lang="en-US" sz="2180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does not </a:t>
            </a: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work to slow down or stop myopia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361262" y="1458876"/>
            <a:ext cx="8231305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Perfect foveal correction with conventional eyeglasses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Under-correcting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Multifocal EGs (unless very high </a:t>
            </a:r>
            <a:r>
              <a:rPr lang="en-US" sz="1600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eso</a:t>
            </a: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and acc lag – even then, minimal effect)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On K RGPs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CRT!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06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780145" y="483915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does work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643330" y="1572330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Optical treatment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Pharmaceutical treatment</a:t>
            </a:r>
          </a:p>
        </p:txBody>
      </p:sp>
    </p:spTree>
    <p:extLst>
      <p:ext uri="{BB962C8B-B14F-4D97-AF65-F5344CB8AC3E}">
        <p14:creationId xmlns:p14="http://schemas.microsoft.com/office/powerpoint/2010/main" val="2007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380"/>
          <p:cNvGraphicFramePr/>
          <p:nvPr/>
        </p:nvGraphicFramePr>
        <p:xfrm>
          <a:off x="3839110" y="1472460"/>
          <a:ext cx="4704699" cy="2982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780145" y="483915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does work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115505" y="1520291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Custom Soft Multifocal Lenses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KIDS optics delivery system</a:t>
            </a: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2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         (</a:t>
            </a:r>
            <a:r>
              <a:rPr lang="en-US" sz="1200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Keratometric</a:t>
            </a:r>
            <a:r>
              <a:rPr lang="en-US" sz="12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Induced Dioptric Steepening)</a:t>
            </a: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3.</a:t>
            </a:r>
            <a:r>
              <a:rPr lang="en-US" sz="12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    </a:t>
            </a: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Atropine</a:t>
            </a:r>
          </a:p>
          <a:p>
            <a:pPr lvl="1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4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    </a:t>
            </a:r>
          </a:p>
          <a:p>
            <a:pPr lvl="1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4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4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             </a:t>
            </a:r>
            <a:r>
              <a:rPr lang="en-US" sz="16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Treehouse Vision System</a:t>
            </a:r>
            <a:r>
              <a:rPr lang="en-US" sz="16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™</a:t>
            </a:r>
            <a:endParaRPr lang="en-US" sz="1600" b="1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Shape 402"/>
          <p:cNvSpPr txBox="1">
            <a:spLocks/>
          </p:cNvSpPr>
          <p:nvPr/>
        </p:nvSpPr>
        <p:spPr>
          <a:xfrm>
            <a:off x="4604018" y="1149216"/>
            <a:ext cx="4412342" cy="8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388620" indent="-388620" defTabSz="777240" hangingPunct="1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8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Verdana"/>
                <a:sym typeface="Verdana"/>
              </a:rPr>
              <a:t>% reduction in myopic progression</a:t>
            </a:r>
            <a:endParaRPr lang="en-US"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  <a:cs typeface="Verdana"/>
              <a:sym typeface="Verdana"/>
            </a:endParaRPr>
          </a:p>
        </p:txBody>
      </p:sp>
      <p:grpSp>
        <p:nvGrpSpPr>
          <p:cNvPr id="8" name="Group 378"/>
          <p:cNvGrpSpPr/>
          <p:nvPr/>
        </p:nvGrpSpPr>
        <p:grpSpPr>
          <a:xfrm>
            <a:off x="4123459" y="4648500"/>
            <a:ext cx="5527139" cy="554972"/>
            <a:chOff x="0" y="-1533817"/>
            <a:chExt cx="5527138" cy="2217772"/>
          </a:xfrm>
        </p:grpSpPr>
        <p:sp>
          <p:nvSpPr>
            <p:cNvPr id="9" name="Shape 376"/>
            <p:cNvSpPr/>
            <p:nvPr/>
          </p:nvSpPr>
          <p:spPr>
            <a:xfrm>
              <a:off x="0" y="0"/>
              <a:ext cx="5470798" cy="68395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800"/>
              </a:pPr>
              <a:endParaRPr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0" name="Shape 377"/>
            <p:cNvSpPr/>
            <p:nvPr/>
          </p:nvSpPr>
          <p:spPr>
            <a:xfrm>
              <a:off x="123116" y="-1533818"/>
              <a:ext cx="5404023" cy="495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800" dirty="0">
                  <a:solidFill>
                    <a:srgbClr val="7B6E66"/>
                  </a:solidFill>
                  <a:latin typeface="Pluto Cond Regular" panose="020B0506020203060204" pitchFamily="34" charset="0"/>
                  <a:ea typeface="Microsoft JhengHei" panose="020B0604030504040204" pitchFamily="34" charset="-120"/>
                </a:rPr>
                <a:t>Source: 	</a:t>
              </a:r>
              <a:r>
                <a:rPr sz="800" dirty="0" err="1">
                  <a:solidFill>
                    <a:srgbClr val="7B6E66"/>
                  </a:solidFill>
                  <a:latin typeface="Pluto Cond Regular" panose="020B0506020203060204" pitchFamily="34" charset="0"/>
                  <a:ea typeface="Microsoft JhengHei" panose="020B0604030504040204" pitchFamily="34" charset="-120"/>
                </a:rPr>
                <a:t>Walline</a:t>
              </a:r>
              <a:r>
                <a:rPr sz="800" dirty="0">
                  <a:solidFill>
                    <a:srgbClr val="7B6E66"/>
                  </a:solidFill>
                  <a:latin typeface="Pluto Cond Regular" panose="020B0506020203060204" pitchFamily="34" charset="0"/>
                  <a:ea typeface="Microsoft JhengHei" panose="020B0604030504040204" pitchFamily="34" charset="-120"/>
                </a:rPr>
                <a:t> JJ, Greiner KL, McVey ME et al. OVS. 2013;90:1207‐14</a:t>
              </a:r>
            </a:p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800" dirty="0">
                  <a:solidFill>
                    <a:srgbClr val="7B6E66"/>
                  </a:solidFill>
                  <a:latin typeface="Pluto Cond Regular" panose="020B0506020203060204" pitchFamily="34" charset="0"/>
                  <a:ea typeface="Microsoft JhengHei" panose="020B0604030504040204" pitchFamily="34" charset="-120"/>
                </a:rPr>
                <a:t>	</a:t>
              </a:r>
              <a:r>
                <a:rPr sz="800" dirty="0" err="1">
                  <a:solidFill>
                    <a:srgbClr val="7B6E66"/>
                  </a:solidFill>
                  <a:latin typeface="Pluto Cond Regular" panose="020B0506020203060204" pitchFamily="34" charset="0"/>
                  <a:ea typeface="Microsoft JhengHei" panose="020B0604030504040204" pitchFamily="34" charset="-120"/>
                </a:rPr>
                <a:t>Sankaridurg</a:t>
              </a:r>
              <a:r>
                <a:rPr sz="800" dirty="0">
                  <a:solidFill>
                    <a:srgbClr val="7B6E66"/>
                  </a:solidFill>
                  <a:latin typeface="Pluto Cond Regular" panose="020B0506020203060204" pitchFamily="34" charset="0"/>
                  <a:ea typeface="Microsoft JhengHei" panose="020B0604030504040204" pitchFamily="34" charset="-120"/>
                </a:rPr>
                <a:t> P, Holden B, Smith E, 3rd, et al. IVOS. 2011;52:9362‐7</a:t>
              </a:r>
            </a:p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rPr sz="800" dirty="0">
                  <a:solidFill>
                    <a:srgbClr val="7B6E66"/>
                  </a:solidFill>
                  <a:latin typeface="Pluto Cond Regular" panose="020B0506020203060204" pitchFamily="34" charset="0"/>
                  <a:ea typeface="Microsoft JhengHei" panose="020B0604030504040204" pitchFamily="34" charset="-120"/>
                </a:rPr>
                <a:t>	</a:t>
              </a:r>
              <a:r>
                <a:rPr sz="800" dirty="0" err="1">
                  <a:solidFill>
                    <a:srgbClr val="7B6E66"/>
                  </a:solidFill>
                  <a:latin typeface="Pluto Cond Regular" panose="020B0506020203060204" pitchFamily="34" charset="0"/>
                  <a:ea typeface="Microsoft JhengHei" panose="020B0604030504040204" pitchFamily="34" charset="-120"/>
                </a:rPr>
                <a:t>Anstice</a:t>
              </a:r>
              <a:r>
                <a:rPr sz="800" dirty="0">
                  <a:solidFill>
                    <a:srgbClr val="7B6E66"/>
                  </a:solidFill>
                  <a:latin typeface="Pluto Cond Regular" panose="020B0506020203060204" pitchFamily="34" charset="0"/>
                  <a:ea typeface="Microsoft JhengHei" panose="020B0604030504040204" pitchFamily="34" charset="-120"/>
                </a:rPr>
                <a:t> NS, Phillips JR. </a:t>
              </a:r>
              <a:r>
                <a:rPr sz="800" dirty="0" err="1">
                  <a:solidFill>
                    <a:srgbClr val="7B6E66"/>
                  </a:solidFill>
                  <a:latin typeface="Pluto Cond Regular" panose="020B0506020203060204" pitchFamily="34" charset="0"/>
                  <a:ea typeface="Microsoft JhengHei" panose="020B0604030504040204" pitchFamily="34" charset="-120"/>
                </a:rPr>
                <a:t>Ophthalmol</a:t>
              </a:r>
              <a:r>
                <a:rPr sz="800" dirty="0">
                  <a:solidFill>
                    <a:srgbClr val="7B6E66"/>
                  </a:solidFill>
                  <a:latin typeface="Pluto Cond Regular" panose="020B0506020203060204" pitchFamily="34" charset="0"/>
                  <a:ea typeface="Microsoft JhengHei" panose="020B0604030504040204" pitchFamily="34" charset="-120"/>
                </a:rPr>
                <a:t>. 2011;118:1152‐61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359284" y="1691480"/>
            <a:ext cx="3733916" cy="3122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B6E66"/>
                </a:solidFill>
                <a:effectLst/>
                <a:uFillTx/>
                <a:latin typeface="Pluto Cond Regular" panose="020B0506020203060204" pitchFamily="34" charset="0"/>
                <a:sym typeface="Arial"/>
              </a:rPr>
              <a:t>Optical                            Pharmaceutical</a:t>
            </a:r>
          </a:p>
        </p:txBody>
      </p:sp>
      <p:sp>
        <p:nvSpPr>
          <p:cNvPr id="13" name="Callout: Down Arrow 12">
            <a:extLst>
              <a:ext uri="{FF2B5EF4-FFF2-40B4-BE49-F238E27FC236}">
                <a16:creationId xmlns:a16="http://schemas.microsoft.com/office/drawing/2014/main" id="{0F366660-10F7-4D79-86EA-801835CC0121}"/>
              </a:ext>
            </a:extLst>
          </p:cNvPr>
          <p:cNvSpPr/>
          <p:nvPr/>
        </p:nvSpPr>
        <p:spPr>
          <a:xfrm>
            <a:off x="112788" y="1597760"/>
            <a:ext cx="3726321" cy="1768293"/>
          </a:xfrm>
          <a:prstGeom prst="downArrowCallout">
            <a:avLst>
              <a:gd name="adj1" fmla="val 16094"/>
              <a:gd name="adj2" fmla="val 24738"/>
              <a:gd name="adj3" fmla="val 19532"/>
              <a:gd name="adj4" fmla="val 64977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luto Cond Regular" panose="020B0506020203060204" pitchFamily="34" charset="0"/>
              <a:sym typeface="Arial"/>
            </a:endParaRPr>
          </a:p>
        </p:txBody>
      </p:sp>
      <p:sp>
        <p:nvSpPr>
          <p:cNvPr id="12" name="Arrow: Left-Up 11">
            <a:extLst>
              <a:ext uri="{FF2B5EF4-FFF2-40B4-BE49-F238E27FC236}">
                <a16:creationId xmlns:a16="http://schemas.microsoft.com/office/drawing/2014/main" id="{04D9357B-C451-401D-B7A0-932DCBAF0B07}"/>
              </a:ext>
            </a:extLst>
          </p:cNvPr>
          <p:cNvSpPr/>
          <p:nvPr/>
        </p:nvSpPr>
        <p:spPr>
          <a:xfrm rot="13218725">
            <a:off x="5400129" y="1943715"/>
            <a:ext cx="830252" cy="724353"/>
          </a:xfrm>
          <a:prstGeom prst="leftUpArrow">
            <a:avLst>
              <a:gd name="adj1" fmla="val 12624"/>
              <a:gd name="adj2" fmla="val 23452"/>
              <a:gd name="adj3" fmla="val 2500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39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99"/>
          <a:stretch/>
        </p:blipFill>
        <p:spPr>
          <a:xfrm>
            <a:off x="5087257" y="2008205"/>
            <a:ext cx="3657601" cy="3135295"/>
          </a:xfrm>
          <a:prstGeom prst="rect">
            <a:avLst/>
          </a:prstGeom>
        </p:spPr>
      </p:pic>
      <p:sp>
        <p:nvSpPr>
          <p:cNvPr id="6" name="Shape 403"/>
          <p:cNvSpPr>
            <a:spLocks noGrp="1"/>
          </p:cNvSpPr>
          <p:nvPr>
            <p:ph type="body" sz="half" idx="1"/>
          </p:nvPr>
        </p:nvSpPr>
        <p:spPr>
          <a:xfrm>
            <a:off x="361263" y="1458876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Hx:  7 </a:t>
            </a:r>
            <a:r>
              <a:rPr lang="en-US" sz="1600" b="1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yo</a:t>
            </a:r>
            <a:r>
              <a:rPr lang="en-US" sz="16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female, first eye exam is today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Axial length is 23.58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Rx is -1.00 OU</a:t>
            </a:r>
          </a:p>
          <a:p>
            <a:pPr marL="57150" lvl="2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Two Asian parents, both -9.00 OU</a:t>
            </a:r>
          </a:p>
          <a:p>
            <a:pPr marL="57150" lvl="2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12 year old brother, -4.75 OU</a:t>
            </a:r>
          </a:p>
          <a:p>
            <a:pPr marL="57150" lvl="2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Avid reader, 5 hours per day on digital devices</a:t>
            </a:r>
          </a:p>
          <a:p>
            <a:pPr marL="57150" lvl="2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Little outdoor time</a:t>
            </a:r>
          </a:p>
          <a:p>
            <a:pPr marL="57150" lvl="2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If expected Rx is -9.00 OU . . . </a:t>
            </a:r>
          </a:p>
          <a:p>
            <a:pPr marL="742950" lvl="3" indent="-285750">
              <a:lnSpc>
                <a:spcPct val="120000"/>
              </a:lnSpc>
              <a:buClrTx/>
              <a:buFont typeface="Wingdings" panose="05000000000000000000" pitchFamily="2" charset="2"/>
              <a:buChar char="ü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70% reduction expect -3.40</a:t>
            </a:r>
          </a:p>
          <a:p>
            <a:pPr marL="742950" lvl="3" indent="-285750">
              <a:lnSpc>
                <a:spcPct val="120000"/>
              </a:lnSpc>
              <a:buClrTx/>
              <a:buFont typeface="Wingdings" panose="05000000000000000000" pitchFamily="2" charset="2"/>
              <a:buChar char="ü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80% reduction expect -2.60</a:t>
            </a:r>
          </a:p>
          <a:p>
            <a:pPr marL="742950" lvl="3" indent="-285750">
              <a:lnSpc>
                <a:spcPct val="120000"/>
              </a:lnSpc>
              <a:buClrTx/>
              <a:buFont typeface="Wingdings" panose="05000000000000000000" pitchFamily="2" charset="2"/>
              <a:buChar char="ü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85% reduction expect -2.20</a:t>
            </a:r>
          </a:p>
        </p:txBody>
      </p:sp>
      <p:sp>
        <p:nvSpPr>
          <p:cNvPr id="8" name="Shape 402"/>
          <p:cNvSpPr txBox="1">
            <a:spLocks/>
          </p:cNvSpPr>
          <p:nvPr/>
        </p:nvSpPr>
        <p:spPr>
          <a:xfrm>
            <a:off x="847270" y="435428"/>
            <a:ext cx="7317015" cy="948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388620" indent="-388620" defTabSz="777240" hangingPunct="1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Verdana"/>
                <a:sym typeface="Verdana"/>
              </a:rPr>
              <a:t>What does a 70% reduction in progression mean?</a:t>
            </a:r>
          </a:p>
        </p:txBody>
      </p:sp>
    </p:spTree>
    <p:extLst>
      <p:ext uri="{BB962C8B-B14F-4D97-AF65-F5344CB8AC3E}">
        <p14:creationId xmlns:p14="http://schemas.microsoft.com/office/powerpoint/2010/main" val="422450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99"/>
          <a:stretch/>
        </p:blipFill>
        <p:spPr>
          <a:xfrm>
            <a:off x="5087257" y="2008205"/>
            <a:ext cx="3657601" cy="3135295"/>
          </a:xfrm>
          <a:prstGeom prst="rect">
            <a:avLst/>
          </a:prstGeom>
        </p:spPr>
      </p:pic>
      <p:sp>
        <p:nvSpPr>
          <p:cNvPr id="6" name="Shape 403"/>
          <p:cNvSpPr>
            <a:spLocks noGrp="1"/>
          </p:cNvSpPr>
          <p:nvPr>
            <p:ph type="body" sz="half" idx="1"/>
          </p:nvPr>
        </p:nvSpPr>
        <p:spPr>
          <a:xfrm>
            <a:off x="331282" y="1893591"/>
            <a:ext cx="4548016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“R</a:t>
            </a:r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educing a patient’s final level of myopia by ______ reduces the lifelong risk of myopic maculopathy by 40%, regardless of the final level of myopia.”</a:t>
            </a:r>
          </a:p>
          <a:p>
            <a:pPr lvl="2" algn="r"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sym typeface="Verdana"/>
              </a:rPr>
              <a:t> - Mark Bullimore, OD, FAAO, PhD </a:t>
            </a:r>
            <a:endParaRPr lang="en-US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8" name="Shape 402"/>
          <p:cNvSpPr txBox="1">
            <a:spLocks/>
          </p:cNvSpPr>
          <p:nvPr/>
        </p:nvSpPr>
        <p:spPr>
          <a:xfrm>
            <a:off x="847270" y="435428"/>
            <a:ext cx="7317015" cy="948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388620" indent="-388620" defTabSz="777240" hangingPunct="1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Verdana"/>
                <a:sym typeface="Verdana"/>
              </a:rPr>
              <a:t>What does a 70% reduction in progression mean?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72CFB-3E85-4424-B67A-5356358D6043}"/>
              </a:ext>
            </a:extLst>
          </p:cNvPr>
          <p:cNvSpPr txBox="1"/>
          <p:nvPr/>
        </p:nvSpPr>
        <p:spPr>
          <a:xfrm>
            <a:off x="5164111" y="1094282"/>
            <a:ext cx="944381" cy="4497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B74AB-EA97-4E5E-9FDB-0EDE805B7FBC}"/>
              </a:ext>
            </a:extLst>
          </p:cNvPr>
          <p:cNvSpPr txBox="1"/>
          <p:nvPr/>
        </p:nvSpPr>
        <p:spPr>
          <a:xfrm>
            <a:off x="1786677" y="2208218"/>
            <a:ext cx="80946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Pluto Cond Regular" panose="020B0506020203060204" pitchFamily="34" charset="0"/>
                <a:sym typeface="Verdana"/>
              </a:rPr>
              <a:t>1.00D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4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44424" y="422499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</a:t>
            </a:r>
            <a:r>
              <a:rPr lang="en-US" sz="2180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does </a:t>
            </a: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work to slow down or stop myopia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361263" y="1458876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Atropine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Must be compounded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Dosage based on Treehouse Vision System</a:t>
            </a: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™</a:t>
            </a: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Side Effects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812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44424" y="422499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</a:t>
            </a:r>
            <a:r>
              <a:rPr lang="en-US" sz="2180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does </a:t>
            </a: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work to slow down or stop myopia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361263" y="1458876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2" indent="-342900">
              <a:lnSpc>
                <a:spcPct val="120000"/>
              </a:lnSpc>
              <a:buClrTx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KIDS optics delivery system – overnight RGP</a:t>
            </a:r>
          </a:p>
          <a:p>
            <a:pPr marL="342900" lvl="2" indent="-342900">
              <a:lnSpc>
                <a:spcPct val="120000"/>
              </a:lnSpc>
              <a:buClrTx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Custom Soft Multifocal Contact Lenses – DW SCL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High “add” essential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High “add” means small OZ</a:t>
            </a:r>
          </a:p>
          <a:p>
            <a:pPr marL="57150" lvl="4" indent="-342900">
              <a:lnSpc>
                <a:spcPct val="120000"/>
              </a:lnSpc>
              <a:buClrTx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66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422499"/>
            <a:ext cx="8138708" cy="857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The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3794" r="973" b="34562"/>
          <a:stretch/>
        </p:blipFill>
        <p:spPr>
          <a:xfrm>
            <a:off x="2358189" y="988621"/>
            <a:ext cx="5066676" cy="3253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39532" y="4515021"/>
            <a:ext cx="303106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B6E66"/>
                </a:solidFill>
                <a:effectLst/>
                <a:uFillTx/>
                <a:latin typeface="Pluto Cond Regular" panose="020B0506020203060204" pitchFamily="34" charset="0"/>
                <a:sym typeface="Arial"/>
              </a:rPr>
              <a:t>Hyperopic Peripheral Defocus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899931" y="4007021"/>
            <a:ext cx="812800" cy="50800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3525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luto Cond Regular" panose="020B050602020306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r="1067" b="1926"/>
          <a:stretch/>
        </p:blipFill>
        <p:spPr>
          <a:xfrm>
            <a:off x="2541069" y="970824"/>
            <a:ext cx="4860758" cy="3429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40657" y="4163736"/>
            <a:ext cx="2259272" cy="18466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luto Cond Regular" panose="020B0506020203060204" pitchFamily="34" charset="0"/>
              <a:sym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4425" y="422499"/>
            <a:ext cx="8138708" cy="8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/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The solution – post Treehouse Vision System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™</a:t>
            </a:r>
            <a:endParaRPr lang="en-US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8931" y="1586200"/>
            <a:ext cx="1085850" cy="307775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luto Cond Regular" panose="020B0506020203060204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F5E8CF-0D2E-4C85-9F84-46BCD224D0C9}"/>
              </a:ext>
            </a:extLst>
          </p:cNvPr>
          <p:cNvSpPr/>
          <p:nvPr/>
        </p:nvSpPr>
        <p:spPr>
          <a:xfrm>
            <a:off x="2878931" y="1218383"/>
            <a:ext cx="1085850" cy="307775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luto Cond Regular" panose="020B0506020203060204" pitchFamily="34" charset="0"/>
              <a:sym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DA3F30-BBAE-407E-8886-01942B1C2C02}"/>
              </a:ext>
            </a:extLst>
          </p:cNvPr>
          <p:cNvCxnSpPr>
            <a:cxnSpLocks/>
          </p:cNvCxnSpPr>
          <p:nvPr/>
        </p:nvCxnSpPr>
        <p:spPr>
          <a:xfrm>
            <a:off x="3567792" y="1609911"/>
            <a:ext cx="396989" cy="637658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1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44424" y="422499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Why not use “off the shelf” CRT?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565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844424" y="548318"/>
            <a:ext cx="7455152" cy="857401"/>
          </a:xfrm>
          <a:prstGeom prst="rect">
            <a:avLst/>
          </a:prstGeom>
        </p:spPr>
        <p:txBody>
          <a:bodyPr/>
          <a:lstStyle/>
          <a:p>
            <a:pPr marL="434340" indent="-434340" defTabSz="868680">
              <a:defRPr sz="247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 (nearsightedness) is an epidemic</a:t>
            </a:r>
          </a:p>
        </p:txBody>
      </p:sp>
      <p:pic>
        <p:nvPicPr>
          <p:cNvPr id="343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94" y="1512647"/>
            <a:ext cx="4709536" cy="313414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45" name="Shape 345"/>
          <p:cNvSpPr/>
          <p:nvPr/>
        </p:nvSpPr>
        <p:spPr>
          <a:xfrm>
            <a:off x="597688" y="2427338"/>
            <a:ext cx="59888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25</a:t>
            </a:r>
          </a:p>
        </p:txBody>
      </p:sp>
      <p:sp>
        <p:nvSpPr>
          <p:cNvPr id="346" name="Shape 346"/>
          <p:cNvSpPr/>
          <p:nvPr/>
        </p:nvSpPr>
        <p:spPr>
          <a:xfrm>
            <a:off x="7233079" y="2429525"/>
            <a:ext cx="85215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700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27" y="2055713"/>
            <a:ext cx="758420" cy="433181"/>
          </a:xfrm>
          <a:prstGeom prst="rect">
            <a:avLst/>
          </a:prstGeom>
        </p:spPr>
      </p:pic>
      <p:sp>
        <p:nvSpPr>
          <p:cNvPr id="9" name="Diagonal Stripe 8"/>
          <p:cNvSpPr/>
          <p:nvPr/>
        </p:nvSpPr>
        <p:spPr>
          <a:xfrm rot="247758">
            <a:off x="3134848" y="2163361"/>
            <a:ext cx="121325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10" name="Diagonal Stripe 9"/>
          <p:cNvSpPr/>
          <p:nvPr/>
        </p:nvSpPr>
        <p:spPr>
          <a:xfrm rot="11416618" flipV="1">
            <a:off x="2401886" y="2166388"/>
            <a:ext cx="54269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11" name="Shape 345"/>
          <p:cNvSpPr/>
          <p:nvPr/>
        </p:nvSpPr>
        <p:spPr>
          <a:xfrm>
            <a:off x="1173982" y="2427338"/>
            <a:ext cx="42575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%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2" name="Shape 345"/>
          <p:cNvSpPr/>
          <p:nvPr/>
        </p:nvSpPr>
        <p:spPr>
          <a:xfrm>
            <a:off x="8038608" y="2427337"/>
            <a:ext cx="69185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lang="en-US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yrs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9C8F95F3-CC00-4CAE-A211-812241046F48}"/>
              </a:ext>
            </a:extLst>
          </p:cNvPr>
          <p:cNvSpPr/>
          <p:nvPr/>
        </p:nvSpPr>
        <p:spPr>
          <a:xfrm>
            <a:off x="1656862" y="513519"/>
            <a:ext cx="3735753" cy="630443"/>
          </a:xfrm>
          <a:prstGeom prst="mathMultiply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2" animBg="1" advAuto="0"/>
      <p:bldP spid="346" grpId="3" animBg="1" advAuto="0"/>
      <p:bldP spid="9" grpId="0" animBg="1"/>
      <p:bldP spid="10" grpId="0" animBg="1"/>
      <p:bldP spid="11" grpId="0" animBg="1" advAuto="0"/>
      <p:bldP spid="12" grpId="0" animBg="1" advAuto="0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3" cstate="print"/>
          <a:srcRect l="51590" t="14656" r="4123" b="37276"/>
          <a:stretch>
            <a:fillRect/>
          </a:stretch>
        </p:blipFill>
        <p:spPr bwMode="auto">
          <a:xfrm>
            <a:off x="2763441" y="171450"/>
            <a:ext cx="3580209" cy="29146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1907" name="Picture 2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60316" t="72707" r="1122" b="5948"/>
          <a:stretch>
            <a:fillRect/>
          </a:stretch>
        </p:blipFill>
        <p:spPr bwMode="auto">
          <a:xfrm>
            <a:off x="1257300" y="3257550"/>
            <a:ext cx="6629400" cy="17716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600450" y="800100"/>
            <a:ext cx="1885950" cy="1943100"/>
          </a:xfrm>
          <a:prstGeom prst="ellipse">
            <a:avLst/>
          </a:prstGeom>
          <a:noFill/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>
              <a:solidFill>
                <a:srgbClr val="FFFF00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429000" y="3314700"/>
            <a:ext cx="0" cy="148590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229350" y="3314700"/>
            <a:ext cx="0" cy="148590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171950" y="1428750"/>
            <a:ext cx="742950" cy="685800"/>
          </a:xfrm>
          <a:prstGeom prst="ellipse">
            <a:avLst/>
          </a:prstGeom>
          <a:noFill/>
          <a:ln w="76200">
            <a:solidFill>
              <a:srgbClr val="FF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>
              <a:solidFill>
                <a:srgbClr val="FFFF00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286250" y="4229100"/>
            <a:ext cx="1028700" cy="857250"/>
          </a:xfrm>
          <a:prstGeom prst="ellipse">
            <a:avLst/>
          </a:prstGeom>
          <a:noFill/>
          <a:ln w="76200">
            <a:solidFill>
              <a:srgbClr val="FF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rgbClr val="FFFF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29000" y="3657600"/>
            <a:ext cx="280035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914" name="TextBox 12"/>
          <p:cNvSpPr txBox="1">
            <a:spLocks noChangeArrowheads="1"/>
          </p:cNvSpPr>
          <p:nvPr/>
        </p:nvSpPr>
        <p:spPr bwMode="auto">
          <a:xfrm>
            <a:off x="4323160" y="3314700"/>
            <a:ext cx="101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5.0 mm</a:t>
            </a:r>
          </a:p>
        </p:txBody>
      </p:sp>
      <p:sp>
        <p:nvSpPr>
          <p:cNvPr id="251915" name="TextBox 11"/>
          <p:cNvSpPr txBox="1">
            <a:spLocks noChangeArrowheads="1"/>
          </p:cNvSpPr>
          <p:nvPr/>
        </p:nvSpPr>
        <p:spPr bwMode="auto">
          <a:xfrm>
            <a:off x="1056349" y="313030"/>
            <a:ext cx="1621367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 Rule #1</a:t>
            </a:r>
          </a:p>
          <a:p>
            <a:pPr algn="ctr"/>
            <a:r>
              <a:rPr lang="en-US" sz="195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With KIDS,</a:t>
            </a:r>
          </a:p>
          <a:p>
            <a:pPr algn="ctr"/>
            <a:r>
              <a:rPr lang="en-US" sz="195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the treatment zone is only</a:t>
            </a:r>
          </a:p>
          <a:p>
            <a:pPr algn="ctr"/>
            <a:r>
              <a:rPr lang="en-US" sz="195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1 to 2 mm in diameter</a:t>
            </a:r>
            <a:endParaRPr lang="en-US" sz="2700" b="1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endParaRPr lang="en-US" sz="2700" b="1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251916" name="TextBox 12"/>
          <p:cNvSpPr txBox="1">
            <a:spLocks noChangeArrowheads="1"/>
          </p:cNvSpPr>
          <p:nvPr/>
        </p:nvSpPr>
        <p:spPr bwMode="auto">
          <a:xfrm>
            <a:off x="6343650" y="218660"/>
            <a:ext cx="1989667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Rule #2</a:t>
            </a:r>
          </a:p>
          <a:p>
            <a:pPr algn="ctr"/>
            <a:r>
              <a:rPr lang="en-US" sz="195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The amount of plus power in the periphery equals at LEAST the amount of minus power corrected </a:t>
            </a:r>
          </a:p>
        </p:txBody>
      </p:sp>
      <p:sp>
        <p:nvSpPr>
          <p:cNvPr id="251917" name="TextBox 13"/>
          <p:cNvSpPr txBox="1">
            <a:spLocks noChangeArrowheads="1"/>
          </p:cNvSpPr>
          <p:nvPr/>
        </p:nvSpPr>
        <p:spPr bwMode="auto">
          <a:xfrm>
            <a:off x="4343400" y="4454129"/>
            <a:ext cx="1040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FFFF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-4.25 D</a:t>
            </a:r>
            <a:r>
              <a:rPr lang="en-US" sz="1050">
                <a:solidFill>
                  <a:srgbClr val="FFFF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.</a:t>
            </a:r>
          </a:p>
        </p:txBody>
      </p:sp>
      <p:sp>
        <p:nvSpPr>
          <p:cNvPr id="251918" name="TextBox 17"/>
          <p:cNvSpPr txBox="1">
            <a:spLocks noChangeArrowheads="1"/>
          </p:cNvSpPr>
          <p:nvPr/>
        </p:nvSpPr>
        <p:spPr bwMode="auto">
          <a:xfrm>
            <a:off x="2376487" y="3714750"/>
            <a:ext cx="4825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FFFF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+4.00 D.                                                +4.00 D.</a:t>
            </a:r>
            <a:r>
              <a:rPr lang="en-US" sz="1050">
                <a:solidFill>
                  <a:srgbClr val="FFFF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16990717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1"/>
          <p:cNvSpPr>
            <a:spLocks noGrp="1"/>
          </p:cNvSpPr>
          <p:nvPr>
            <p:ph type="title"/>
          </p:nvPr>
        </p:nvSpPr>
        <p:spPr>
          <a:xfrm>
            <a:off x="1386415" y="33867"/>
            <a:ext cx="6311348" cy="894966"/>
          </a:xfrm>
        </p:spPr>
        <p:txBody>
          <a:bodyPr/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Post -4.75 LASIK</a:t>
            </a:r>
          </a:p>
        </p:txBody>
      </p:sp>
      <p:pic>
        <p:nvPicPr>
          <p:cNvPr id="201731" name="Picture 4"/>
          <p:cNvPicPr>
            <a:picLocks noChangeAspect="1" noChangeArrowheads="1"/>
          </p:cNvPicPr>
          <p:nvPr/>
        </p:nvPicPr>
        <p:blipFill>
          <a:blip r:embed="rId2" cstate="print"/>
          <a:srcRect l="26875" t="23958" r="626" b="6250"/>
          <a:stretch>
            <a:fillRect/>
          </a:stretch>
        </p:blipFill>
        <p:spPr bwMode="auto">
          <a:xfrm>
            <a:off x="1214965" y="649813"/>
            <a:ext cx="6921072" cy="399751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1732" name="Picture 5"/>
          <p:cNvPicPr>
            <a:picLocks noChangeAspect="1" noChangeArrowheads="1"/>
          </p:cNvPicPr>
          <p:nvPr/>
        </p:nvPicPr>
        <p:blipFill>
          <a:blip r:embed="rId3" cstate="print"/>
          <a:srcRect l="56250" t="23958" r="626" b="29167"/>
          <a:stretch>
            <a:fillRect/>
          </a:stretch>
        </p:blipFill>
        <p:spPr bwMode="auto">
          <a:xfrm>
            <a:off x="3901014" y="649812"/>
            <a:ext cx="4116845" cy="268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1214964" y="2535762"/>
            <a:ext cx="2746605" cy="1193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100" dirty="0">
              <a:solidFill>
                <a:srgbClr val="FFFF00"/>
              </a:solidFill>
              <a:latin typeface="Pluto Cond Regular" panose="020B0506020203060204" pitchFamily="34" charset="0"/>
              <a:cs typeface="Arial" charset="0"/>
            </a:endParaRPr>
          </a:p>
        </p:txBody>
      </p:sp>
      <p:pic>
        <p:nvPicPr>
          <p:cNvPr id="201734" name="Picture 7"/>
          <p:cNvPicPr>
            <a:picLocks noChangeAspect="1" noChangeArrowheads="1"/>
          </p:cNvPicPr>
          <p:nvPr/>
        </p:nvPicPr>
        <p:blipFill>
          <a:blip r:embed="rId4" cstate="print"/>
          <a:srcRect l="61874" t="23958" r="1250" b="29167"/>
          <a:stretch>
            <a:fillRect/>
          </a:stretch>
        </p:blipFill>
        <p:spPr bwMode="auto">
          <a:xfrm>
            <a:off x="4472514" y="649812"/>
            <a:ext cx="3520201" cy="268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5" name="TextBox 7"/>
          <p:cNvSpPr txBox="1">
            <a:spLocks noChangeArrowheads="1"/>
          </p:cNvSpPr>
          <p:nvPr/>
        </p:nvSpPr>
        <p:spPr bwMode="auto">
          <a:xfrm>
            <a:off x="5501215" y="1560641"/>
            <a:ext cx="1037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FFFFFF"/>
                </a:solidFill>
                <a:latin typeface="Pluto Cond Regular" panose="020B0506020203060204" pitchFamily="34" charset="0"/>
                <a:cs typeface="Arial" charset="0"/>
              </a:rPr>
              <a:t>-4.75 D</a:t>
            </a:r>
            <a:r>
              <a:rPr lang="en-US" sz="1050">
                <a:latin typeface="Pluto Cond Regular" panose="020B0506020203060204" pitchFamily="34" charset="0"/>
                <a:cs typeface="Arial" charset="0"/>
              </a:rPr>
              <a:t>. </a:t>
            </a:r>
          </a:p>
        </p:txBody>
      </p:sp>
      <p:pic>
        <p:nvPicPr>
          <p:cNvPr id="201736" name="Picture 10"/>
          <p:cNvPicPr>
            <a:picLocks noChangeAspect="1" noChangeArrowheads="1"/>
          </p:cNvPicPr>
          <p:nvPr/>
        </p:nvPicPr>
        <p:blipFill>
          <a:blip r:embed="rId5" cstate="print"/>
          <a:srcRect l="55624" t="75000" r="626" b="6250"/>
          <a:stretch>
            <a:fillRect/>
          </a:stretch>
        </p:blipFill>
        <p:spPr bwMode="auto">
          <a:xfrm>
            <a:off x="3901014" y="3393013"/>
            <a:ext cx="4116845" cy="1111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820149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10"/>
          <p:cNvPicPr>
            <a:picLocks noChangeAspect="1" noChangeArrowheads="1"/>
          </p:cNvPicPr>
          <p:nvPr/>
        </p:nvPicPr>
        <p:blipFill>
          <a:blip r:embed="rId2" cstate="print"/>
          <a:srcRect l="63126" t="26042" r="6876" b="30208"/>
          <a:stretch>
            <a:fillRect/>
          </a:stretch>
        </p:blipFill>
        <p:spPr bwMode="auto">
          <a:xfrm>
            <a:off x="2971800" y="57150"/>
            <a:ext cx="3600450" cy="315039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2755" name="Picture 6"/>
          <p:cNvPicPr>
            <a:picLocks noChangeAspect="1" noChangeArrowheads="1"/>
          </p:cNvPicPr>
          <p:nvPr/>
        </p:nvPicPr>
        <p:blipFill>
          <a:blip r:embed="rId3" cstate="print"/>
          <a:srcRect l="55211" t="75000" r="742" b="6445"/>
          <a:stretch>
            <a:fillRect/>
          </a:stretch>
        </p:blipFill>
        <p:spPr bwMode="auto">
          <a:xfrm>
            <a:off x="1314450" y="3257551"/>
            <a:ext cx="6515100" cy="18037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3371850" y="3257550"/>
            <a:ext cx="0" cy="1600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72200" y="3257550"/>
            <a:ext cx="0" cy="1600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714500" y="4057650"/>
            <a:ext cx="6057900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759" name="TextBox 10"/>
          <p:cNvSpPr txBox="1">
            <a:spLocks noChangeArrowheads="1"/>
          </p:cNvSpPr>
          <p:nvPr/>
        </p:nvSpPr>
        <p:spPr bwMode="auto">
          <a:xfrm>
            <a:off x="3829051" y="3562350"/>
            <a:ext cx="2143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Pluto Cond Regular" panose="020B0506020203060204" pitchFamily="34" charset="0"/>
                <a:cs typeface="Arial" charset="0"/>
              </a:rPr>
              <a:t>5.0 mm Pupil</a:t>
            </a:r>
          </a:p>
        </p:txBody>
      </p:sp>
      <p:sp>
        <p:nvSpPr>
          <p:cNvPr id="202760" name="TextBox 11"/>
          <p:cNvSpPr txBox="1">
            <a:spLocks noChangeArrowheads="1"/>
          </p:cNvSpPr>
          <p:nvPr/>
        </p:nvSpPr>
        <p:spPr bwMode="auto">
          <a:xfrm>
            <a:off x="4362451" y="1196579"/>
            <a:ext cx="9877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FF"/>
                </a:solidFill>
                <a:latin typeface="Pluto Cond Regular" panose="020B0506020203060204" pitchFamily="34" charset="0"/>
                <a:cs typeface="Arial" charset="0"/>
              </a:rPr>
              <a:t>-4.75 D</a:t>
            </a:r>
          </a:p>
        </p:txBody>
      </p:sp>
    </p:spTree>
    <p:extLst>
      <p:ext uri="{BB962C8B-B14F-4D97-AF65-F5344CB8AC3E}">
        <p14:creationId xmlns:p14="http://schemas.microsoft.com/office/powerpoint/2010/main" val="205793801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tle 1"/>
          <p:cNvSpPr>
            <a:spLocks noGrp="1"/>
          </p:cNvSpPr>
          <p:nvPr>
            <p:ph type="title"/>
          </p:nvPr>
        </p:nvSpPr>
        <p:spPr>
          <a:xfrm>
            <a:off x="1485900" y="19630"/>
            <a:ext cx="6172200" cy="857250"/>
          </a:xfrm>
        </p:spPr>
        <p:txBody>
          <a:bodyPr/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Post KIDS -5.00 D.</a:t>
            </a:r>
          </a:p>
        </p:txBody>
      </p:sp>
      <p:pic>
        <p:nvPicPr>
          <p:cNvPr id="203779" name="Picture 2"/>
          <p:cNvPicPr>
            <a:picLocks noChangeAspect="1" noChangeArrowheads="1"/>
          </p:cNvPicPr>
          <p:nvPr/>
        </p:nvPicPr>
        <p:blipFill>
          <a:blip r:embed="rId2" cstate="print"/>
          <a:srcRect l="32500" t="23958" r="626" b="6258"/>
          <a:stretch>
            <a:fillRect/>
          </a:stretch>
        </p:blipFill>
        <p:spPr bwMode="auto">
          <a:xfrm>
            <a:off x="1257300" y="685800"/>
            <a:ext cx="6572250" cy="40005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1257300" y="2628900"/>
            <a:ext cx="2628900" cy="1143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100" dirty="0">
              <a:solidFill>
                <a:srgbClr val="FFFF00"/>
              </a:solidFill>
              <a:latin typeface="Pluto Cond Regular" panose="020B050602020306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7335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6"/>
          <p:cNvPicPr>
            <a:picLocks noChangeAspect="1" noChangeArrowheads="1"/>
          </p:cNvPicPr>
          <p:nvPr/>
        </p:nvPicPr>
        <p:blipFill>
          <a:blip r:embed="rId2" cstate="print"/>
          <a:srcRect l="55211" t="75000" r="742" b="6445"/>
          <a:stretch>
            <a:fillRect/>
          </a:stretch>
        </p:blipFill>
        <p:spPr bwMode="auto">
          <a:xfrm>
            <a:off x="1314450" y="285750"/>
            <a:ext cx="6457950" cy="2057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827" name="Picture 2"/>
          <p:cNvPicPr>
            <a:picLocks noChangeAspect="1" noChangeArrowheads="1"/>
          </p:cNvPicPr>
          <p:nvPr/>
        </p:nvPicPr>
        <p:blipFill>
          <a:blip r:embed="rId3" cstate="print"/>
          <a:srcRect l="62500" t="75000" r="607" b="6250"/>
          <a:stretch>
            <a:fillRect/>
          </a:stretch>
        </p:blipFill>
        <p:spPr bwMode="auto">
          <a:xfrm>
            <a:off x="1314450" y="2476650"/>
            <a:ext cx="6515100" cy="2228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3371850" y="285750"/>
            <a:ext cx="0" cy="1828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172200" y="285750"/>
            <a:ext cx="0" cy="1828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71850" y="2800350"/>
            <a:ext cx="0" cy="1828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72200" y="2800350"/>
            <a:ext cx="0" cy="1828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714500" y="1200150"/>
            <a:ext cx="6057900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714500" y="3714750"/>
            <a:ext cx="6057900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34" name="TextBox 10"/>
          <p:cNvSpPr txBox="1">
            <a:spLocks noChangeArrowheads="1"/>
          </p:cNvSpPr>
          <p:nvPr/>
        </p:nvSpPr>
        <p:spPr bwMode="auto">
          <a:xfrm>
            <a:off x="3771900" y="742950"/>
            <a:ext cx="1899879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prstClr val="black"/>
                </a:solidFill>
                <a:latin typeface="Pluto Cond Regular" panose="020B0506020203060204" pitchFamily="34" charset="0"/>
                <a:cs typeface="Arial" charset="0"/>
              </a:rPr>
              <a:t>5.0 mm Pupil</a:t>
            </a:r>
          </a:p>
          <a:p>
            <a:endParaRPr lang="en-US" sz="2100" b="1">
              <a:solidFill>
                <a:prstClr val="black"/>
              </a:solidFill>
              <a:latin typeface="Pluto Cond Regular" panose="020B0506020203060204" pitchFamily="34" charset="0"/>
              <a:cs typeface="Arial" charset="0"/>
            </a:endParaRPr>
          </a:p>
          <a:p>
            <a:r>
              <a:rPr lang="en-US" sz="2100" b="1">
                <a:solidFill>
                  <a:prstClr val="black"/>
                </a:solidFill>
                <a:latin typeface="Pluto Cond Regular" panose="020B0506020203060204" pitchFamily="34" charset="0"/>
                <a:cs typeface="Arial" charset="0"/>
              </a:rPr>
              <a:t>     -4.75 D.</a:t>
            </a:r>
            <a:r>
              <a:rPr lang="en-US" sz="1050">
                <a:latin typeface="Pluto Cond Regular" panose="020B0506020203060204" pitchFamily="34" charset="0"/>
                <a:cs typeface="Arial" charset="0"/>
              </a:rPr>
              <a:t>.</a:t>
            </a:r>
          </a:p>
        </p:txBody>
      </p:sp>
      <p:sp>
        <p:nvSpPr>
          <p:cNvPr id="205835" name="TextBox 12"/>
          <p:cNvSpPr txBox="1">
            <a:spLocks noChangeArrowheads="1"/>
          </p:cNvSpPr>
          <p:nvPr/>
        </p:nvSpPr>
        <p:spPr bwMode="auto">
          <a:xfrm>
            <a:off x="3915966" y="3248025"/>
            <a:ext cx="1899879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prstClr val="black"/>
                </a:solidFill>
                <a:latin typeface="Pluto Cond Regular" panose="020B0506020203060204" pitchFamily="34" charset="0"/>
                <a:cs typeface="Arial" charset="0"/>
              </a:rPr>
              <a:t>5.0 mm Pupil</a:t>
            </a:r>
          </a:p>
          <a:p>
            <a:endParaRPr lang="en-US" sz="2100" b="1">
              <a:solidFill>
                <a:prstClr val="black"/>
              </a:solidFill>
              <a:latin typeface="Pluto Cond Regular" panose="020B0506020203060204" pitchFamily="34" charset="0"/>
              <a:cs typeface="Arial" charset="0"/>
            </a:endParaRPr>
          </a:p>
          <a:p>
            <a:r>
              <a:rPr lang="en-US" sz="2100" b="1">
                <a:solidFill>
                  <a:prstClr val="black"/>
                </a:solidFill>
                <a:latin typeface="Pluto Cond Regular" panose="020B0506020203060204" pitchFamily="34" charset="0"/>
                <a:cs typeface="Arial" charset="0"/>
              </a:rPr>
              <a:t>    -5.00 D.</a:t>
            </a:r>
          </a:p>
        </p:txBody>
      </p:sp>
      <p:sp>
        <p:nvSpPr>
          <p:cNvPr id="205836" name="TextBox 11"/>
          <p:cNvSpPr txBox="1">
            <a:spLocks noChangeArrowheads="1"/>
          </p:cNvSpPr>
          <p:nvPr/>
        </p:nvSpPr>
        <p:spPr bwMode="auto">
          <a:xfrm>
            <a:off x="4080272" y="285751"/>
            <a:ext cx="115768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Pluto Cond Regular" panose="020B0506020203060204" pitchFamily="34" charset="0"/>
                <a:cs typeface="Arial" charset="0"/>
              </a:rPr>
              <a:t>LASIK</a:t>
            </a:r>
          </a:p>
        </p:txBody>
      </p:sp>
      <p:sp>
        <p:nvSpPr>
          <p:cNvPr id="205837" name="TextBox 12"/>
          <p:cNvSpPr txBox="1">
            <a:spLocks noChangeArrowheads="1"/>
          </p:cNvSpPr>
          <p:nvPr/>
        </p:nvSpPr>
        <p:spPr bwMode="auto">
          <a:xfrm>
            <a:off x="4237542" y="2749719"/>
            <a:ext cx="101181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Pluto Cond Regular" panose="020B0506020203060204" pitchFamily="34" charset="0"/>
                <a:cs typeface="Arial" charset="0"/>
              </a:rPr>
              <a:t>KIDS</a:t>
            </a:r>
          </a:p>
        </p:txBody>
      </p:sp>
    </p:spTree>
    <p:extLst>
      <p:ext uri="{BB962C8B-B14F-4D97-AF65-F5344CB8AC3E}">
        <p14:creationId xmlns:p14="http://schemas.microsoft.com/office/powerpoint/2010/main" val="220915219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44424" y="422499"/>
            <a:ext cx="8025610" cy="857401"/>
          </a:xfrm>
          <a:prstGeom prst="rect">
            <a:avLst/>
          </a:prstGeom>
        </p:spPr>
        <p:txBody>
          <a:bodyPr/>
          <a:lstStyle/>
          <a:p>
            <a:pPr marL="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When you go back to your practice tomorrow, which myopic kid is a good candidate for myopia treatment?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361263" y="1458876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Less than 5 years old?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Greater than 5 years old?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Less than -1.00?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Greater than -1.00?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Some other criteria?</a:t>
            </a:r>
          </a:p>
        </p:txBody>
      </p:sp>
    </p:spTree>
    <p:extLst>
      <p:ext uri="{BB962C8B-B14F-4D97-AF65-F5344CB8AC3E}">
        <p14:creationId xmlns:p14="http://schemas.microsoft.com/office/powerpoint/2010/main" val="17719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body" sz="half" idx="1"/>
          </p:nvPr>
        </p:nvSpPr>
        <p:spPr>
          <a:xfrm>
            <a:off x="837961" y="1120972"/>
            <a:ext cx="7645639" cy="274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SzTx/>
              <a:buNone/>
              <a:defRPr sz="33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en-US"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“Gary, it’s really easy.  Tell doctors this:</a:t>
            </a:r>
          </a:p>
          <a:p>
            <a:pPr algn="l"/>
            <a:endParaRPr lang="en-US" sz="2800" i="0" dirty="0"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514350" indent="-514350" algn="l">
              <a:buAutoNum type="arabicPeriod"/>
            </a:pPr>
            <a:r>
              <a:rPr lang="en-US"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Myopic kids get worse.</a:t>
            </a:r>
          </a:p>
          <a:p>
            <a:pPr marL="514350" indent="-514350" algn="l">
              <a:buAutoNum type="arabicPeriod"/>
            </a:pPr>
            <a:r>
              <a:rPr lang="en-US"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We’re not supposed to be myopic.”</a:t>
            </a:r>
            <a:endParaRPr sz="2800" i="0" dirty="0"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5967997" y="3505250"/>
            <a:ext cx="264751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1800" b="1">
                <a:solidFill>
                  <a:srgbClr val="FFFFFF"/>
                </a:solidFill>
              </a:defRPr>
            </a:pPr>
            <a:r>
              <a:rPr lang="en-US" sz="1600" dirty="0">
                <a:latin typeface="Pluto Cond Regular" panose="020B0506020203060204" pitchFamily="34" charset="0"/>
              </a:rPr>
              <a:t>VBD, 2017</a:t>
            </a:r>
            <a:endParaRPr sz="1600" dirty="0">
              <a:latin typeface="Pluto Cond Regular" panose="020B0506020203060204" pitchFamily="34" charset="0"/>
            </a:endParaRPr>
          </a:p>
          <a:p>
            <a:pPr algn="r">
              <a:defRPr sz="1800">
                <a:solidFill>
                  <a:srgbClr val="FFFFFF"/>
                </a:solidFill>
              </a:defRPr>
            </a:pPr>
            <a:r>
              <a:rPr lang="en-US" sz="1600" dirty="0">
                <a:latin typeface="Pluto Cond Regular" panose="020B0506020203060204" pitchFamily="34" charset="0"/>
              </a:rPr>
              <a:t>Earl Smith, OD, FAAO, PhD</a:t>
            </a:r>
            <a:endParaRPr dirty="0">
              <a:latin typeface="Pluto Cond Regular" panose="020B0506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753856" y="422499"/>
            <a:ext cx="8215640" cy="24952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4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Tomorrow, one (or more) of the 10 million myopic kids in the US will walk into your practice.</a:t>
            </a:r>
            <a:br>
              <a:rPr lang="en-US" sz="24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br>
              <a:rPr lang="en-US" sz="24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r>
              <a:rPr lang="en-US" sz="24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will you do in addition to compensatory minus lenses?</a:t>
            </a:r>
            <a:endParaRPr sz="240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592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422499"/>
            <a:ext cx="5412442" cy="857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Remember . . 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3491" y="1704858"/>
            <a:ext cx="8420490" cy="3148500"/>
          </a:xfrm>
        </p:spPr>
        <p:txBody>
          <a:bodyPr/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 treatment has TWO phases</a:t>
            </a:r>
          </a:p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Myopic kids get more myopic – so EVERY myopic kid is a candidate for treatment!</a:t>
            </a:r>
          </a:p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Stronger compensatory eyeglasses are part of the treatment, but not the </a:t>
            </a:r>
            <a:r>
              <a:rPr lang="en-US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solution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to slowing myopia</a:t>
            </a:r>
          </a:p>
          <a:p>
            <a:r>
              <a:rPr lang="en-US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YOU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have the power and </a:t>
            </a:r>
            <a:r>
              <a:rPr lang="en-US" b="1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professional obligation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to prevent future eye diseases in these kids!</a:t>
            </a:r>
          </a:p>
        </p:txBody>
      </p:sp>
    </p:spTree>
    <p:extLst>
      <p:ext uri="{BB962C8B-B14F-4D97-AF65-F5344CB8AC3E}">
        <p14:creationId xmlns:p14="http://schemas.microsoft.com/office/powerpoint/2010/main" val="245728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844425" y="502012"/>
            <a:ext cx="5828045" cy="8574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434340" indent="-434340" defTabSz="868680">
              <a:defRPr sz="2470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Co-management with Treehouse Eyes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096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99" y="1079490"/>
            <a:ext cx="5765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844424" y="422499"/>
            <a:ext cx="7455152" cy="857401"/>
          </a:xfrm>
          <a:prstGeom prst="rect">
            <a:avLst/>
          </a:prstGeom>
        </p:spPr>
        <p:txBody>
          <a:bodyPr/>
          <a:lstStyle/>
          <a:p>
            <a:pPr marL="434340" indent="-434340" defTabSz="868680">
              <a:defRPr sz="247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 (nearsightedness) is an epidemic</a:t>
            </a:r>
          </a:p>
          <a:p>
            <a:pPr marL="434340" indent="-434340" defTabSz="868680">
              <a:defRPr sz="1710" b="0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10 million </a:t>
            </a:r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myopic 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kids already . . . and growing fast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343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94" y="1512647"/>
            <a:ext cx="4709536" cy="313414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27" y="2055713"/>
            <a:ext cx="758420" cy="433181"/>
          </a:xfrm>
          <a:prstGeom prst="rect">
            <a:avLst/>
          </a:prstGeom>
        </p:spPr>
      </p:pic>
      <p:sp>
        <p:nvSpPr>
          <p:cNvPr id="9" name="Diagonal Stripe 8"/>
          <p:cNvSpPr/>
          <p:nvPr/>
        </p:nvSpPr>
        <p:spPr>
          <a:xfrm rot="247758">
            <a:off x="3134697" y="2162336"/>
            <a:ext cx="93060" cy="50961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6" name="Diagonal Stripe 5"/>
          <p:cNvSpPr/>
          <p:nvPr/>
        </p:nvSpPr>
        <p:spPr>
          <a:xfrm rot="11416618" flipV="1">
            <a:off x="2401886" y="2166389"/>
            <a:ext cx="54269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165">
            <a:off x="3442005" y="2389053"/>
            <a:ext cx="790882" cy="385149"/>
          </a:xfrm>
          <a:prstGeom prst="rect">
            <a:avLst/>
          </a:prstGeom>
        </p:spPr>
      </p:pic>
      <p:sp>
        <p:nvSpPr>
          <p:cNvPr id="10" name="Diagonal Stripe 9"/>
          <p:cNvSpPr/>
          <p:nvPr/>
        </p:nvSpPr>
        <p:spPr>
          <a:xfrm rot="1468939">
            <a:off x="4176274" y="2475973"/>
            <a:ext cx="103130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441">
            <a:off x="5575146" y="2833945"/>
            <a:ext cx="762887" cy="392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20" y="2530999"/>
            <a:ext cx="727263" cy="374611"/>
          </a:xfrm>
          <a:prstGeom prst="rect">
            <a:avLst/>
          </a:prstGeom>
        </p:spPr>
      </p:pic>
      <p:sp>
        <p:nvSpPr>
          <p:cNvPr id="14" name="Diagonal Stripe 13"/>
          <p:cNvSpPr/>
          <p:nvPr/>
        </p:nvSpPr>
        <p:spPr>
          <a:xfrm rot="247758">
            <a:off x="6300771" y="2882751"/>
            <a:ext cx="121325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15" name="Diagonal Stripe 14"/>
          <p:cNvSpPr/>
          <p:nvPr/>
        </p:nvSpPr>
        <p:spPr>
          <a:xfrm rot="3301576">
            <a:off x="5349211" y="2691211"/>
            <a:ext cx="149810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16" name="Diagonal Stripe 15"/>
          <p:cNvSpPr/>
          <p:nvPr/>
        </p:nvSpPr>
        <p:spPr>
          <a:xfrm rot="9485690">
            <a:off x="3431102" y="2535800"/>
            <a:ext cx="79978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18" name="Diagonal Stripe 17"/>
          <p:cNvSpPr/>
          <p:nvPr/>
        </p:nvSpPr>
        <p:spPr>
          <a:xfrm rot="9485690">
            <a:off x="4618558" y="2663788"/>
            <a:ext cx="117523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844425" y="502012"/>
            <a:ext cx="5828045" cy="8574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434340" indent="-434340" defTabSz="868680">
              <a:defRPr sz="2470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Co-management with Treehouse Eyes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844425" y="1467054"/>
            <a:ext cx="5971500" cy="3148500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Who is a candidate?</a:t>
            </a:r>
          </a:p>
          <a:p>
            <a:pPr marL="342900" indent="-342900">
              <a:lnSpc>
                <a:spcPct val="20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Discussion with the parent</a:t>
            </a:r>
            <a:endParaRPr lang="en-US" dirty="0">
              <a:latin typeface="Pluto Cond Regular" panose="020B0506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0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807453"/>
              </p:ext>
            </p:extLst>
          </p:nvPr>
        </p:nvGraphicFramePr>
        <p:xfrm>
          <a:off x="844425" y="1665554"/>
          <a:ext cx="7917975" cy="15697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945478">
                  <a:extLst>
                    <a:ext uri="{9D8B030D-6E8A-4147-A177-3AD203B41FA5}">
                      <a16:colId xmlns:a16="http://schemas.microsoft.com/office/drawing/2014/main" val="2223474542"/>
                    </a:ext>
                  </a:extLst>
                </a:gridCol>
                <a:gridCol w="3136465">
                  <a:extLst>
                    <a:ext uri="{9D8B030D-6E8A-4147-A177-3AD203B41FA5}">
                      <a16:colId xmlns:a16="http://schemas.microsoft.com/office/drawing/2014/main" val="4149380113"/>
                    </a:ext>
                  </a:extLst>
                </a:gridCol>
                <a:gridCol w="2836032">
                  <a:extLst>
                    <a:ext uri="{9D8B030D-6E8A-4147-A177-3AD203B41FA5}">
                      <a16:colId xmlns:a16="http://schemas.microsoft.com/office/drawing/2014/main" val="208585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1. Returning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Presbyope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2. Returning Myopic Kid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0885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Chief Complaint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Working Distance too Long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Distance</a:t>
                      </a:r>
                      <a:r>
                        <a:rPr lang="en-US" baseline="0" dirty="0">
                          <a:solidFill>
                            <a:schemeClr val="bg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Vision Blurry</a:t>
                      </a:r>
                      <a:endParaRPr lang="en-US" dirty="0">
                        <a:solidFill>
                          <a:schemeClr val="bg2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5281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Findings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dirty="0">
                        <a:solidFill>
                          <a:srgbClr val="7B6E66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l"/>
                      <a:endParaRPr lang="en-US" dirty="0">
                        <a:solidFill>
                          <a:srgbClr val="7B6E66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endParaRPr lang="en-US" dirty="0">
                        <a:solidFill>
                          <a:srgbClr val="7B6E66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3764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Case Presentation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300659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50325" y="2421265"/>
            <a:ext cx="247888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a. Need to bump up Rx +0.25 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7142" y="2874416"/>
            <a:ext cx="8572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18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?</a:t>
            </a:r>
            <a:endParaRPr lang="en-US" sz="105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8011" y="2421265"/>
            <a:ext cx="259308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28600" indent="-228600">
              <a:buAutoNum type="alphaLcPeriod"/>
            </a:pPr>
            <a:r>
              <a:rPr lang="en-US" sz="12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Need to bump up Rx -0.50 OU</a:t>
            </a:r>
          </a:p>
          <a:p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7B6E66"/>
              </a:solidFill>
              <a:effectLst/>
              <a:uFillTx/>
              <a:latin typeface="Pluto Cond Regular" panose="020B0506020203060204" pitchFamily="34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7305" y="2874416"/>
            <a:ext cx="8572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18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?</a:t>
            </a:r>
            <a:endParaRPr lang="en-US" sz="105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056" y="606707"/>
            <a:ext cx="6303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Your first two patients tomorrow</a:t>
            </a:r>
            <a:endParaRPr lang="en-US" sz="2800" dirty="0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F8C9B0-0D6A-4E44-A491-7EC330153D29}"/>
              </a:ext>
            </a:extLst>
          </p:cNvPr>
          <p:cNvSpPr txBox="1"/>
          <p:nvPr/>
        </p:nvSpPr>
        <p:spPr>
          <a:xfrm>
            <a:off x="3150325" y="2605930"/>
            <a:ext cx="247888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7B6E66"/>
                </a:solidFill>
                <a:effectLst/>
                <a:uFillTx/>
                <a:latin typeface="Pluto Cond Regular" panose="020B0506020203060204" pitchFamily="34" charset="0"/>
                <a:ea typeface="Microsoft JhengHei" panose="020B0604030504040204" pitchFamily="34" charset="-120"/>
                <a:sym typeface="Arial"/>
              </a:rPr>
              <a:t>b. Asymptomatic retinal tear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7B6E66"/>
              </a:solidFill>
              <a:effectLst/>
              <a:uFillTx/>
              <a:latin typeface="Pluto Cond Regular" panose="020B050602020306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9CEE4-5FBF-49EB-98E9-66195C78AFF4}"/>
              </a:ext>
            </a:extLst>
          </p:cNvPr>
          <p:cNvSpPr txBox="1"/>
          <p:nvPr/>
        </p:nvSpPr>
        <p:spPr>
          <a:xfrm>
            <a:off x="6078011" y="2605930"/>
            <a:ext cx="259308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28600" indent="-228600">
              <a:buFont typeface="+mj-lt"/>
              <a:buAutoNum type="alphaLcPeriod" startAt="2"/>
            </a:pPr>
            <a:r>
              <a:rPr lang="en-US" sz="12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Myopia!</a:t>
            </a:r>
          </a:p>
          <a:p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7B6E66"/>
              </a:solidFill>
              <a:effectLst/>
              <a:uFillTx/>
              <a:latin typeface="Pluto Cond Regular" panose="020B050602020306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4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798947"/>
              </p:ext>
            </p:extLst>
          </p:nvPr>
        </p:nvGraphicFramePr>
        <p:xfrm>
          <a:off x="844425" y="1665554"/>
          <a:ext cx="7289013" cy="17526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790940">
                  <a:extLst>
                    <a:ext uri="{9D8B030D-6E8A-4147-A177-3AD203B41FA5}">
                      <a16:colId xmlns:a16="http://schemas.microsoft.com/office/drawing/2014/main" val="2223474542"/>
                    </a:ext>
                  </a:extLst>
                </a:gridCol>
                <a:gridCol w="2887321">
                  <a:extLst>
                    <a:ext uri="{9D8B030D-6E8A-4147-A177-3AD203B41FA5}">
                      <a16:colId xmlns:a16="http://schemas.microsoft.com/office/drawing/2014/main" val="4149380113"/>
                    </a:ext>
                  </a:extLst>
                </a:gridCol>
                <a:gridCol w="2610752">
                  <a:extLst>
                    <a:ext uri="{9D8B030D-6E8A-4147-A177-3AD203B41FA5}">
                      <a16:colId xmlns:a16="http://schemas.microsoft.com/office/drawing/2014/main" val="208585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1. Returning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Presbyope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2. Myopic Kid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0885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Chief Complaint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Working Distance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Distance</a:t>
                      </a:r>
                      <a:r>
                        <a:rPr lang="en-US" baseline="0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 Vision</a:t>
                      </a: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5281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Findings</a:t>
                      </a:r>
                    </a:p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3764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Case Presentation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300659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36046" y="2505977"/>
            <a:ext cx="247888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Need to bump up Rx +0.25 OU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7B6E66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3338" y="3074925"/>
            <a:ext cx="8572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8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sz="1050" dirty="0">
              <a:solidFill>
                <a:srgbClr val="7B6E6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6044" y="2736808"/>
            <a:ext cx="31718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Asymptomatic retinal tear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7903" y="2505976"/>
            <a:ext cx="247888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Need to bump up Rx -0.50 OU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7B6E66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6551" y="3061875"/>
            <a:ext cx="8572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8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sz="1050" dirty="0">
              <a:solidFill>
                <a:srgbClr val="7B6E6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7903" y="2733102"/>
            <a:ext cx="31718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Myopia!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2962" y="3485911"/>
            <a:ext cx="407193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Arial"/>
              </a:rPr>
              <a:t>“Suggestion”</a:t>
            </a:r>
          </a:p>
        </p:txBody>
      </p:sp>
      <p:sp>
        <p:nvSpPr>
          <p:cNvPr id="3" name="&quot;No&quot; Symbol 2"/>
          <p:cNvSpPr/>
          <p:nvPr/>
        </p:nvSpPr>
        <p:spPr>
          <a:xfrm>
            <a:off x="2928937" y="2572192"/>
            <a:ext cx="2686050" cy="2471738"/>
          </a:xfrm>
          <a:prstGeom prst="noSmoking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056" y="606707"/>
            <a:ext cx="5610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NOT to say</a:t>
            </a:r>
            <a:endParaRPr lang="en-US" sz="2800" b="1" dirty="0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80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59951"/>
              </p:ext>
            </p:extLst>
          </p:nvPr>
        </p:nvGraphicFramePr>
        <p:xfrm>
          <a:off x="844425" y="1665554"/>
          <a:ext cx="7289013" cy="17526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790940">
                  <a:extLst>
                    <a:ext uri="{9D8B030D-6E8A-4147-A177-3AD203B41FA5}">
                      <a16:colId xmlns:a16="http://schemas.microsoft.com/office/drawing/2014/main" val="2223474542"/>
                    </a:ext>
                  </a:extLst>
                </a:gridCol>
                <a:gridCol w="2887321">
                  <a:extLst>
                    <a:ext uri="{9D8B030D-6E8A-4147-A177-3AD203B41FA5}">
                      <a16:colId xmlns:a16="http://schemas.microsoft.com/office/drawing/2014/main" val="4149380113"/>
                    </a:ext>
                  </a:extLst>
                </a:gridCol>
                <a:gridCol w="2610752">
                  <a:extLst>
                    <a:ext uri="{9D8B030D-6E8A-4147-A177-3AD203B41FA5}">
                      <a16:colId xmlns:a16="http://schemas.microsoft.com/office/drawing/2014/main" val="208585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1. Returning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Presbyope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2. Myopic Kid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0885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Chief Complaint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Working Distance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Distance</a:t>
                      </a:r>
                      <a:r>
                        <a:rPr lang="en-US" baseline="0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 Vision</a:t>
                      </a: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5281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Findings</a:t>
                      </a:r>
                    </a:p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3764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Case Presentation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300659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36046" y="2505977"/>
            <a:ext cx="247888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Need to bump up Rx +0.25 OU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3338" y="3074925"/>
            <a:ext cx="8572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sz="105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6044" y="2736808"/>
            <a:ext cx="31718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Asymptomatic retinal tear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7903" y="2505976"/>
            <a:ext cx="247888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Need to bump up Rx -0.50 OU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6551" y="3061875"/>
            <a:ext cx="8572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sz="105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7903" y="2733102"/>
            <a:ext cx="31718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Myopia!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9768" y="3458779"/>
            <a:ext cx="266196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Arial"/>
              </a:rPr>
              <a:t>“Option”</a:t>
            </a:r>
          </a:p>
        </p:txBody>
      </p:sp>
      <p:sp>
        <p:nvSpPr>
          <p:cNvPr id="3" name="&quot;No&quot; Symbol 2"/>
          <p:cNvSpPr/>
          <p:nvPr/>
        </p:nvSpPr>
        <p:spPr>
          <a:xfrm>
            <a:off x="2928937" y="2572192"/>
            <a:ext cx="2686050" cy="2471738"/>
          </a:xfrm>
          <a:prstGeom prst="noSmoking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056" y="606707"/>
            <a:ext cx="5610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NOT to say</a:t>
            </a:r>
            <a:endParaRPr lang="en-US" sz="2800" b="1" dirty="0">
              <a:latin typeface="Pluto Cond Regular" panose="020B0506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8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809856"/>
              </p:ext>
            </p:extLst>
          </p:nvPr>
        </p:nvGraphicFramePr>
        <p:xfrm>
          <a:off x="844425" y="1665554"/>
          <a:ext cx="7289013" cy="17526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790940">
                  <a:extLst>
                    <a:ext uri="{9D8B030D-6E8A-4147-A177-3AD203B41FA5}">
                      <a16:colId xmlns:a16="http://schemas.microsoft.com/office/drawing/2014/main" val="2223474542"/>
                    </a:ext>
                  </a:extLst>
                </a:gridCol>
                <a:gridCol w="2887321">
                  <a:extLst>
                    <a:ext uri="{9D8B030D-6E8A-4147-A177-3AD203B41FA5}">
                      <a16:colId xmlns:a16="http://schemas.microsoft.com/office/drawing/2014/main" val="4149380113"/>
                    </a:ext>
                  </a:extLst>
                </a:gridCol>
                <a:gridCol w="2610752">
                  <a:extLst>
                    <a:ext uri="{9D8B030D-6E8A-4147-A177-3AD203B41FA5}">
                      <a16:colId xmlns:a16="http://schemas.microsoft.com/office/drawing/2014/main" val="208585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1. Returning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Presbyope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2. Myopic Kid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0885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Chief Complaint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Working Distance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Distance</a:t>
                      </a:r>
                      <a:r>
                        <a:rPr lang="en-US" baseline="0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 Vision</a:t>
                      </a: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5281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Findings</a:t>
                      </a:r>
                    </a:p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3764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Case Presentation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300659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36046" y="2505977"/>
            <a:ext cx="247888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Need to bump up Rx +0.25 OU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7B6E66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3338" y="3074925"/>
            <a:ext cx="8572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8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sz="1050" dirty="0">
              <a:solidFill>
                <a:srgbClr val="7B6E6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6044" y="2736808"/>
            <a:ext cx="31718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Asymptomatic retinal tear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7903" y="2505976"/>
            <a:ext cx="247888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Need to bump up Rx -0.50 OU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7B6E66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6551" y="3061875"/>
            <a:ext cx="8572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8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sz="1050" dirty="0">
              <a:solidFill>
                <a:srgbClr val="7B6E6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7903" y="2733102"/>
            <a:ext cx="31718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Myopia!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056" y="3579064"/>
            <a:ext cx="787241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Arial"/>
              </a:rPr>
              <a:t>“Might want to think about”</a:t>
            </a:r>
          </a:p>
        </p:txBody>
      </p:sp>
      <p:sp>
        <p:nvSpPr>
          <p:cNvPr id="3" name="&quot;No&quot; Symbol 2"/>
          <p:cNvSpPr/>
          <p:nvPr/>
        </p:nvSpPr>
        <p:spPr>
          <a:xfrm>
            <a:off x="2928937" y="2572192"/>
            <a:ext cx="2686050" cy="2471738"/>
          </a:xfrm>
          <a:prstGeom prst="noSmoking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056" y="606707"/>
            <a:ext cx="5610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NOT to say</a:t>
            </a:r>
            <a:endParaRPr lang="en-US" sz="2800" b="1" dirty="0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46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241524"/>
              </p:ext>
            </p:extLst>
          </p:nvPr>
        </p:nvGraphicFramePr>
        <p:xfrm>
          <a:off x="844425" y="1665554"/>
          <a:ext cx="7289013" cy="17526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790940">
                  <a:extLst>
                    <a:ext uri="{9D8B030D-6E8A-4147-A177-3AD203B41FA5}">
                      <a16:colId xmlns:a16="http://schemas.microsoft.com/office/drawing/2014/main" val="2223474542"/>
                    </a:ext>
                  </a:extLst>
                </a:gridCol>
                <a:gridCol w="2887321">
                  <a:extLst>
                    <a:ext uri="{9D8B030D-6E8A-4147-A177-3AD203B41FA5}">
                      <a16:colId xmlns:a16="http://schemas.microsoft.com/office/drawing/2014/main" val="4149380113"/>
                    </a:ext>
                  </a:extLst>
                </a:gridCol>
                <a:gridCol w="2610752">
                  <a:extLst>
                    <a:ext uri="{9D8B030D-6E8A-4147-A177-3AD203B41FA5}">
                      <a16:colId xmlns:a16="http://schemas.microsoft.com/office/drawing/2014/main" val="208585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Returning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Presbyope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Myopic Kid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0885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Chief Complaint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Working Distance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Distance</a:t>
                      </a:r>
                      <a:r>
                        <a:rPr lang="en-US" baseline="0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 Vision</a:t>
                      </a: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5281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Findings</a:t>
                      </a:r>
                    </a:p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  <a:p>
                      <a:pPr algn="l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3764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  <a:latin typeface="Pluto Cond Regular" panose="020B0506020203060204" pitchFamily="34" charset="0"/>
                          <a:ea typeface="Microsoft JhengHei" panose="020B0604030504040204" pitchFamily="34" charset="-120"/>
                        </a:rPr>
                        <a:t>Case Presentation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  <a:latin typeface="Pluto Cond Regular" panose="020B050602020306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300659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36046" y="2505977"/>
            <a:ext cx="247888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Need to bump up Rx +0.25 OU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3338" y="3074925"/>
            <a:ext cx="8572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sz="105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6044" y="2736808"/>
            <a:ext cx="31718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Asymptomatic retinal tear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7903" y="2505976"/>
            <a:ext cx="247888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Need to bump up Rx -0.50 OU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6551" y="3061875"/>
            <a:ext cx="8572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sz="105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7903" y="2733102"/>
            <a:ext cx="31718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Myopia!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056" y="606707"/>
            <a:ext cx="5610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you should say . . .</a:t>
            </a:r>
            <a:endParaRPr lang="en-US" sz="2800" b="1" dirty="0">
              <a:latin typeface="Pluto Cond Regular" panose="020B050602020306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799" y="671446"/>
            <a:ext cx="9522619" cy="377026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3900" b="0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FillTx/>
                <a:latin typeface="Impact" panose="020B0806030902050204" pitchFamily="34" charset="0"/>
                <a:sym typeface="Arial"/>
              </a:rPr>
              <a:t>Refer!</a:t>
            </a:r>
          </a:p>
        </p:txBody>
      </p:sp>
    </p:spTree>
    <p:extLst>
      <p:ext uri="{BB962C8B-B14F-4D97-AF65-F5344CB8AC3E}">
        <p14:creationId xmlns:p14="http://schemas.microsoft.com/office/powerpoint/2010/main" val="58852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844425" y="502012"/>
            <a:ext cx="5828045" cy="8574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434340" indent="-434340" defTabSz="868680">
              <a:defRPr sz="2470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Co-management with Treehouse Eyes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844425" y="1467054"/>
            <a:ext cx="5971500" cy="31485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Who is a candidate?</a:t>
            </a:r>
          </a:p>
          <a:p>
            <a:pPr marL="342900" indent="-342900">
              <a:lnSpc>
                <a:spcPct val="20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Discussion with the parent</a:t>
            </a:r>
          </a:p>
          <a:p>
            <a:pPr marL="342900" indent="-342900">
              <a:lnSpc>
                <a:spcPct val="20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Mechanics</a:t>
            </a:r>
            <a:endParaRPr lang="en-US" dirty="0">
              <a:latin typeface="Pluto Cond Regular" panose="020B0506020203060204" pitchFamily="34" charset="0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9418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 idx="4294967295"/>
          </p:nvPr>
        </p:nvSpPr>
        <p:spPr>
          <a:xfrm>
            <a:off x="755968" y="179814"/>
            <a:ext cx="7769592" cy="857251"/>
          </a:xfrm>
          <a:prstGeom prst="rect">
            <a:avLst/>
          </a:prstGeom>
          <a:effectLst/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uto Cond Regular" panose="020B0506020203060204" pitchFamily="34" charset="0"/>
                <a:ea typeface="Microsoft JhengHei" panose="020B0604030504040204" pitchFamily="34" charset="-120"/>
                <a:cs typeface="Verdana"/>
              </a:rPr>
              <a:t>Two phases to co-manage myopic children</a:t>
            </a:r>
            <a:endParaRPr lang="e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uto Cond Regular" panose="020B0506020203060204" pitchFamily="34" charset="0"/>
              <a:ea typeface="Microsoft JhengHei" panose="020B0604030504040204" pitchFamily="34" charset="-120"/>
              <a:cs typeface="Verdana"/>
            </a:endParaRPr>
          </a:p>
        </p:txBody>
      </p:sp>
      <p:sp>
        <p:nvSpPr>
          <p:cNvPr id="11" name="Shape 202"/>
          <p:cNvSpPr txBox="1">
            <a:spLocks/>
          </p:cNvSpPr>
          <p:nvPr/>
        </p:nvSpPr>
        <p:spPr>
          <a:xfrm>
            <a:off x="233683" y="3262496"/>
            <a:ext cx="8713372" cy="44141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B6E66"/>
                </a:solidFill>
                <a:effectLst/>
                <a:uLnTx/>
                <a:uFillTx/>
                <a:latin typeface="Pluto Cond Regular" panose="020B0506020203060204" pitchFamily="34" charset="0"/>
                <a:ea typeface="Microsoft JhengHei" panose="020B0604030504040204" pitchFamily="34" charset="-120"/>
                <a:cs typeface="Verdana"/>
                <a:sym typeface="Arial"/>
                <a:rtl val="0"/>
              </a:rPr>
              <a:t>There is no safe level of myopia!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1" y="2984506"/>
            <a:ext cx="9157645" cy="99129"/>
            <a:chOff x="0" y="0"/>
            <a:chExt cx="8819312" cy="181429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0"/>
              <a:ext cx="1142419" cy="181429"/>
            </a:xfrm>
            <a:prstGeom prst="rect">
              <a:avLst/>
            </a:prstGeom>
            <a:solidFill>
              <a:srgbClr val="EF6B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uto Cond Regular" panose="020B0506020203060204" pitchFamily="34" charset="0"/>
                <a:sym typeface="Arial"/>
                <a:rtl val="0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142419" y="0"/>
              <a:ext cx="1096699" cy="181429"/>
            </a:xfrm>
            <a:prstGeom prst="rect">
              <a:avLst/>
            </a:prstGeom>
            <a:solidFill>
              <a:srgbClr val="AB37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uto Cond Regular" panose="020B0506020203060204" pitchFamily="34" charset="0"/>
                <a:sym typeface="Arial"/>
                <a:rtl val="0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2239118" y="0"/>
              <a:ext cx="1096699" cy="181429"/>
            </a:xfrm>
            <a:prstGeom prst="rect">
              <a:avLst/>
            </a:prstGeom>
            <a:solidFill>
              <a:srgbClr val="94C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uto Cond Regular" panose="020B0506020203060204" pitchFamily="34" charset="0"/>
                <a:sym typeface="Arial"/>
                <a:rtl val="0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335817" y="0"/>
              <a:ext cx="1096699" cy="181429"/>
            </a:xfrm>
            <a:prstGeom prst="rect">
              <a:avLst/>
            </a:prstGeom>
            <a:solidFill>
              <a:srgbClr val="537D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uto Cond Regular" panose="020B0506020203060204" pitchFamily="34" charset="0"/>
                <a:sym typeface="Arial"/>
                <a:rtl val="0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4432516" y="0"/>
              <a:ext cx="1096699" cy="181429"/>
            </a:xfrm>
            <a:prstGeom prst="rect">
              <a:avLst/>
            </a:prstGeom>
            <a:solidFill>
              <a:srgbClr val="675B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uto Cond Regular" panose="020B0506020203060204" pitchFamily="34" charset="0"/>
                <a:sym typeface="Arial"/>
                <a:rtl val="0"/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5529215" y="0"/>
              <a:ext cx="1096699" cy="181429"/>
            </a:xfrm>
            <a:prstGeom prst="rect">
              <a:avLst/>
            </a:prstGeom>
            <a:solidFill>
              <a:srgbClr val="0097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uto Cond Regular" panose="020B0506020203060204" pitchFamily="34" charset="0"/>
                <a:sym typeface="Arial"/>
                <a:rtl val="0"/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6625914" y="0"/>
              <a:ext cx="1096699" cy="181429"/>
            </a:xfrm>
            <a:prstGeom prst="rect">
              <a:avLst/>
            </a:prstGeom>
            <a:solidFill>
              <a:srgbClr val="C2B6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uto Cond Regular" panose="020B0506020203060204" pitchFamily="34" charset="0"/>
                <a:sym typeface="Arial"/>
                <a:rtl val="0"/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722613" y="0"/>
              <a:ext cx="1096699" cy="181429"/>
            </a:xfrm>
            <a:prstGeom prst="rect">
              <a:avLst/>
            </a:prstGeom>
            <a:solidFill>
              <a:srgbClr val="537D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uto Cond Regular" panose="020B0506020203060204" pitchFamily="34" charset="0"/>
                <a:sym typeface="Arial"/>
                <a:rtl val="0"/>
              </a:endParaRPr>
            </a:p>
          </p:txBody>
        </p:sp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52794401"/>
              </p:ext>
            </p:extLst>
          </p:nvPr>
        </p:nvGraphicFramePr>
        <p:xfrm>
          <a:off x="89487" y="411149"/>
          <a:ext cx="9001760" cy="2352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83" y="3924307"/>
            <a:ext cx="1361141" cy="1129747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F77F69F1-0FA0-4B44-8035-7541585ECF2A}"/>
              </a:ext>
            </a:extLst>
          </p:cNvPr>
          <p:cNvSpPr/>
          <p:nvPr/>
        </p:nvSpPr>
        <p:spPr>
          <a:xfrm rot="16200000">
            <a:off x="2040407" y="265257"/>
            <a:ext cx="511288" cy="4124740"/>
          </a:xfrm>
          <a:prstGeom prst="leftBrace">
            <a:avLst>
              <a:gd name="adj1" fmla="val 8333"/>
              <a:gd name="adj2" fmla="val 4793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uto Cond Regular" panose="020B0506020203060204" pitchFamily="34" charset="0"/>
              <a:sym typeface="Arial"/>
              <a:rtl val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BC223F40-5E0E-47A5-9DEE-25D0C3647FDC}"/>
              </a:ext>
            </a:extLst>
          </p:cNvPr>
          <p:cNvSpPr/>
          <p:nvPr/>
        </p:nvSpPr>
        <p:spPr>
          <a:xfrm rot="16200000">
            <a:off x="5720008" y="859194"/>
            <a:ext cx="511288" cy="2946075"/>
          </a:xfrm>
          <a:prstGeom prst="leftBrace">
            <a:avLst>
              <a:gd name="adj1" fmla="val 8333"/>
              <a:gd name="adj2" fmla="val 4793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uto Cond Regular" panose="020B0506020203060204" pitchFamily="34" charset="0"/>
              <a:sym typeface="Arial"/>
              <a:rtl val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295318-DA8A-47A0-8DF8-585C9AFF489D}"/>
              </a:ext>
            </a:extLst>
          </p:cNvPr>
          <p:cNvSpPr txBox="1"/>
          <p:nvPr/>
        </p:nvSpPr>
        <p:spPr>
          <a:xfrm>
            <a:off x="892085" y="2530528"/>
            <a:ext cx="266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luto Cond Regular" panose="020B0506020203060204" pitchFamily="34" charset="0"/>
                <a:cs typeface="Arial"/>
                <a:sym typeface="Arial"/>
                <a:rtl val="0"/>
              </a:rPr>
              <a:t>Phase 1 - Your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4C5450-0DD6-4B2F-A70C-BAD1167C4454}"/>
              </a:ext>
            </a:extLst>
          </p:cNvPr>
          <p:cNvSpPr txBox="1"/>
          <p:nvPr/>
        </p:nvSpPr>
        <p:spPr>
          <a:xfrm>
            <a:off x="4640764" y="2531431"/>
            <a:ext cx="266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luto Cond Regular" panose="020B0506020203060204" pitchFamily="34" charset="0"/>
                <a:cs typeface="Arial"/>
                <a:sym typeface="Arial"/>
                <a:rtl val="0"/>
              </a:rPr>
              <a:t>Phase 2 - Treehouse Eyes</a:t>
            </a:r>
          </a:p>
        </p:txBody>
      </p:sp>
    </p:spTree>
    <p:extLst>
      <p:ext uri="{BB962C8B-B14F-4D97-AF65-F5344CB8AC3E}">
        <p14:creationId xmlns:p14="http://schemas.microsoft.com/office/powerpoint/2010/main" val="153052405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5021C4-0DA7-4E4B-B4AD-DFC40AF8E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855021C4-0DA7-4E4B-B4AD-DFC40AF8E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F25FCB-3EDF-5C48-8578-C39D93ACF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80F25FCB-3EDF-5C48-8578-C39D93ACFB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67B10A-0B1F-F742-A96C-FDAC3B4631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E667B10A-0B1F-F742-A96C-FDAC3B4631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5E38FC-D818-0A4B-BFF4-C31B8B33D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785E38FC-D818-0A4B-BFF4-C31B8B33D6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6E9551-4ED2-FE45-8147-BB0406FDA2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66E9551-4ED2-FE45-8147-BB0406FDA2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549766-8B0A-3346-962B-29F4D5C76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E5549766-8B0A-3346-962B-29F4D5C76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D7FA6E-07FF-524C-9B93-968F8C2B6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73D7FA6E-07FF-524C-9B93-968F8C2B6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55C54D-799E-394D-B826-BF65CDB031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5355C54D-799E-394D-B826-BF65CDB031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AF7A20-123A-4146-AE32-F0B290045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9CAF7A20-123A-4146-AE32-F0B2900459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9B4D44-DE53-0E49-8A4D-2076B9D7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B19B4D44-DE53-0E49-8A4D-2076B9D7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ADE261-B7A7-384C-89C8-363AE1967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E1ADE261-B7A7-384C-89C8-363AE19678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891179" y="525744"/>
            <a:ext cx="7285163" cy="8574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434340" indent="-434340" defTabSz="868680">
              <a:defRPr sz="2470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Co-management with Treehouse Eyes – Mechanics</a:t>
            </a:r>
            <a:b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241290" y="2377039"/>
            <a:ext cx="1074690" cy="61138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B6E66"/>
                </a:solidFill>
                <a:effectLst/>
                <a:uFillTx/>
                <a:latin typeface="Pluto Cond Regular" panose="020B0506020203060204" pitchFamily="34" charset="0"/>
                <a:ea typeface="Microsoft JhengHei" panose="020B0604030504040204" pitchFamily="34" charset="-120"/>
                <a:sym typeface="Arial"/>
              </a:rPr>
              <a:t>Examine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556772" y="2377039"/>
            <a:ext cx="1762538" cy="61138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B6E66"/>
                </a:solidFill>
                <a:effectLst/>
                <a:uFillTx/>
                <a:latin typeface="Pluto Cond Regular" panose="020B0506020203060204" pitchFamily="34" charset="0"/>
                <a:ea typeface="Microsoft JhengHei" panose="020B0604030504040204" pitchFamily="34" charset="-120"/>
                <a:sym typeface="Arial"/>
              </a:rPr>
              <a:t>Treehouse Eyes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90613" y="3372734"/>
            <a:ext cx="62869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cap="none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Pluto Cond Regular" panose="020B0506020203060204" pitchFamily="34" charset="0"/>
                <a:ea typeface="Microsoft JhengHei" panose="020B0604030504040204" pitchFamily="34" charset="-120"/>
              </a:rPr>
              <a:t>You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58196" y="1152272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Pluto Cond Regular" panose="020B0506020203060204" pitchFamily="34" charset="0"/>
              </a:rPr>
              <a:t>Year 2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707446" y="2377039"/>
            <a:ext cx="1074689" cy="61138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B6E66"/>
                </a:solidFill>
                <a:effectLst/>
                <a:uFillTx/>
                <a:latin typeface="Pluto Cond Regular" panose="020B0506020203060204" pitchFamily="34" charset="0"/>
                <a:ea typeface="Microsoft JhengHei" panose="020B0604030504040204" pitchFamily="34" charset="-120"/>
                <a:sym typeface="Arial"/>
              </a:rPr>
              <a:t>Examine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56770" y="3372734"/>
            <a:ext cx="62869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cap="none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Pluto Cond Regular" panose="020B0506020203060204" pitchFamily="34" charset="0"/>
                <a:ea typeface="Microsoft JhengHei" panose="020B0604030504040204" pitchFamily="34" charset="-120"/>
              </a:rPr>
              <a:t>You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6022930" y="2377039"/>
            <a:ext cx="1762538" cy="61138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B6E66"/>
                </a:solidFill>
                <a:effectLst/>
                <a:uFillTx/>
                <a:latin typeface="Pluto Cond Regular" panose="020B0506020203060204" pitchFamily="34" charset="0"/>
                <a:ea typeface="Microsoft JhengHei" panose="020B0604030504040204" pitchFamily="34" charset="-120"/>
                <a:sym typeface="Arial"/>
              </a:rPr>
              <a:t>Treehouse Eyes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82601" y="1152272"/>
            <a:ext cx="2311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Pluto Cond Regular" panose="020B0506020203060204" pitchFamily="34" charset="0"/>
              </a:rPr>
              <a:t>Year 3</a:t>
            </a:r>
          </a:p>
        </p:txBody>
      </p:sp>
    </p:spTree>
    <p:extLst>
      <p:ext uri="{BB962C8B-B14F-4D97-AF65-F5344CB8AC3E}">
        <p14:creationId xmlns:p14="http://schemas.microsoft.com/office/powerpoint/2010/main" val="203006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/>
      <p:bldP spid="22" grpId="0" animBg="1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34" y="224144"/>
            <a:ext cx="8133320" cy="857401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Increased Prevalence of Myopia in the US Between 1971-1972 and 1999 -2004</a:t>
            </a:r>
            <a:br>
              <a:rPr lang="en-US" sz="2700" dirty="0">
                <a:solidFill>
                  <a:srgbClr val="FFFF00"/>
                </a:solidFill>
                <a:latin typeface="Pluto Cond Regular" panose="020B0506020203060204" pitchFamily="34" charset="0"/>
              </a:rPr>
            </a:br>
            <a:br>
              <a:rPr lang="en-US" sz="750" dirty="0">
                <a:solidFill>
                  <a:srgbClr val="FFFF00"/>
                </a:solidFill>
                <a:latin typeface="Pluto Cond Regular" panose="020B0506020203060204" pitchFamily="34" charset="0"/>
              </a:rPr>
            </a:br>
            <a:r>
              <a:rPr lang="en-US" sz="1800" b="0" i="1" dirty="0">
                <a:solidFill>
                  <a:srgbClr val="77B8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itchFamily="34" charset="0"/>
              </a:rPr>
              <a:t>Susan Vitale PhD, Robert </a:t>
            </a:r>
            <a:r>
              <a:rPr lang="en-US" sz="1800" b="0" i="1" dirty="0" err="1">
                <a:solidFill>
                  <a:srgbClr val="77B8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itchFamily="34" charset="0"/>
              </a:rPr>
              <a:t>Sperduto</a:t>
            </a:r>
            <a:r>
              <a:rPr lang="en-US" sz="1800" b="0" i="1" dirty="0">
                <a:solidFill>
                  <a:srgbClr val="77B8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itchFamily="34" charset="0"/>
              </a:rPr>
              <a:t> MD, Frederick Ferris MD</a:t>
            </a:r>
            <a:br>
              <a:rPr lang="en-US" sz="1800" b="0" i="1" dirty="0">
                <a:latin typeface="Pluto Cond Regular" panose="020B0506020203060204" pitchFamily="34" charset="0"/>
                <a:ea typeface="Microsoft JhengHei" panose="020B0604030504040204" pitchFamily="34" charset="-120"/>
                <a:cs typeface="Arial" pitchFamily="34" charset="0"/>
              </a:rPr>
            </a:br>
            <a:r>
              <a:rPr lang="en-US" sz="1400" b="0" dirty="0">
                <a:solidFill>
                  <a:srgbClr val="77B8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itchFamily="34" charset="0"/>
              </a:rPr>
              <a:t>Archives of Ophthalmology Vol. 127 No. 12 December 2009</a:t>
            </a:r>
            <a:endParaRPr lang="en-US" sz="1800" b="0" dirty="0">
              <a:solidFill>
                <a:srgbClr val="77B800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770534" y="1734106"/>
            <a:ext cx="8539720" cy="3148500"/>
          </a:xfrm>
        </p:spPr>
        <p:txBody>
          <a:bodyPr/>
          <a:lstStyle/>
          <a:p>
            <a:pPr>
              <a:buNone/>
            </a:pPr>
            <a:r>
              <a:rPr lang="en-US" b="1" dirty="0">
                <a:latin typeface="Pluto Cond Regular" panose="020B0506020203060204" pitchFamily="34" charset="0"/>
                <a:cs typeface="Arial" pitchFamily="34" charset="0"/>
              </a:rPr>
              <a:t>				     </a:t>
            </a:r>
          </a:p>
          <a:p>
            <a:pPr>
              <a:buNone/>
            </a:pPr>
            <a:r>
              <a:rPr lang="en-US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itchFamily="34" charset="0"/>
              </a:rPr>
              <a:t>                                                       Ages 12 -54</a:t>
            </a:r>
          </a:p>
          <a:p>
            <a:pPr>
              <a:buNone/>
            </a:pPr>
            <a:r>
              <a:rPr lang="en-US" b="1" dirty="0">
                <a:solidFill>
                  <a:srgbClr val="77B800"/>
                </a:solidFill>
                <a:latin typeface="Pluto Cond Regular" panose="020B0506020203060204" pitchFamily="34" charset="0"/>
                <a:cs typeface="Arial" pitchFamily="34" charset="0"/>
              </a:rPr>
              <a:t>1971-1972				                1999-2004</a:t>
            </a:r>
          </a:p>
          <a:p>
            <a:pPr>
              <a:buNone/>
            </a:pPr>
            <a:r>
              <a:rPr lang="en-US" b="1" dirty="0">
                <a:solidFill>
                  <a:srgbClr val="FF0000"/>
                </a:solidFill>
                <a:latin typeface="Pluto Cond Regular" panose="020B0506020203060204" pitchFamily="34" charset="0"/>
                <a:cs typeface="Arial" pitchFamily="34" charset="0"/>
              </a:rPr>
              <a:t>    </a:t>
            </a:r>
            <a:r>
              <a:rPr lang="en-US" b="1" dirty="0">
                <a:solidFill>
                  <a:srgbClr val="BD4700"/>
                </a:solidFill>
                <a:latin typeface="Pluto Cond Regular" panose="020B0506020203060204" pitchFamily="34" charset="0"/>
                <a:cs typeface="Arial" pitchFamily="34" charset="0"/>
              </a:rPr>
              <a:t>25.0%						    41.6%</a:t>
            </a:r>
          </a:p>
          <a:p>
            <a:pPr>
              <a:buNone/>
            </a:pPr>
            <a:r>
              <a:rPr lang="en-US" b="1" dirty="0">
                <a:solidFill>
                  <a:srgbClr val="BD4700"/>
                </a:solidFill>
                <a:latin typeface="Pluto Cond Regular" panose="020B0506020203060204" pitchFamily="34" charset="0"/>
                <a:cs typeface="Arial" pitchFamily="34" charset="0"/>
              </a:rPr>
              <a:t>   Myopic                                             </a:t>
            </a:r>
            <a:r>
              <a:rPr lang="en-US" b="1" dirty="0" err="1">
                <a:solidFill>
                  <a:srgbClr val="BD4700"/>
                </a:solidFill>
                <a:latin typeface="Pluto Cond Regular" panose="020B0506020203060204" pitchFamily="34" charset="0"/>
                <a:cs typeface="Arial" pitchFamily="34" charset="0"/>
              </a:rPr>
              <a:t>Myopic</a:t>
            </a:r>
            <a:r>
              <a:rPr lang="en-US" b="1" dirty="0">
                <a:solidFill>
                  <a:srgbClr val="BD4700"/>
                </a:solidFill>
                <a:latin typeface="Pluto Cond Regular" panose="020B0506020203060204" pitchFamily="34" charset="0"/>
                <a:cs typeface="Arial" pitchFamily="34" charset="0"/>
              </a:rPr>
              <a:t>                         </a:t>
            </a:r>
            <a:r>
              <a:rPr lang="en-US" b="1" dirty="0" err="1">
                <a:solidFill>
                  <a:srgbClr val="BD4700"/>
                </a:solidFill>
                <a:latin typeface="Pluto Cond Regular" panose="020B0506020203060204" pitchFamily="34" charset="0"/>
                <a:cs typeface="Arial" pitchFamily="34" charset="0"/>
              </a:rPr>
              <a:t>Myopic</a:t>
            </a:r>
            <a:endParaRPr lang="en-US" b="1" dirty="0">
              <a:solidFill>
                <a:srgbClr val="BD4700"/>
              </a:solidFill>
              <a:latin typeface="Pluto Cond Regular" panose="020B0506020203060204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b="1" dirty="0">
                <a:latin typeface="Pluto Cond Regular" panose="020B0506020203060204" pitchFamily="34" charset="0"/>
                <a:cs typeface="Arial" pitchFamily="34" charset="0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641" t="29167" r="43777" b="22917"/>
          <a:stretch>
            <a:fillRect/>
          </a:stretch>
        </p:blipFill>
        <p:spPr bwMode="auto">
          <a:xfrm>
            <a:off x="2943225" y="2425059"/>
            <a:ext cx="3257550" cy="2110526"/>
          </a:xfrm>
          <a:prstGeom prst="roundRect">
            <a:avLst>
              <a:gd name="adj" fmla="val 16667"/>
            </a:avLst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651308" y="4594451"/>
            <a:ext cx="6498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 66% increase in myopia in only 30 years!</a:t>
            </a:r>
          </a:p>
        </p:txBody>
      </p:sp>
    </p:spTree>
    <p:extLst>
      <p:ext uri="{BB962C8B-B14F-4D97-AF65-F5344CB8AC3E}">
        <p14:creationId xmlns:p14="http://schemas.microsoft.com/office/powerpoint/2010/main" val="2798706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422499"/>
            <a:ext cx="5412442" cy="857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Tools to help you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703B4D-5E66-4553-A49A-40C35DC689C2}"/>
              </a:ext>
            </a:extLst>
          </p:cNvPr>
          <p:cNvSpPr txBox="1">
            <a:spLocks/>
          </p:cNvSpPr>
          <p:nvPr/>
        </p:nvSpPr>
        <p:spPr>
          <a:xfrm>
            <a:off x="844425" y="2037716"/>
            <a:ext cx="5412442" cy="8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In your office - 2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For patients - 3</a:t>
            </a:r>
          </a:p>
        </p:txBody>
      </p:sp>
    </p:spTree>
    <p:extLst>
      <p:ext uri="{BB962C8B-B14F-4D97-AF65-F5344CB8AC3E}">
        <p14:creationId xmlns:p14="http://schemas.microsoft.com/office/powerpoint/2010/main" val="25609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422499"/>
            <a:ext cx="5412442" cy="857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Tools to help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63E01-590E-4523-8672-FA9A0C19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34" y="184786"/>
            <a:ext cx="3980241" cy="477392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3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A8A2E63-03EF-491D-B209-6B1CF6068E98}"/>
              </a:ext>
            </a:extLst>
          </p:cNvPr>
          <p:cNvSpPr txBox="1">
            <a:spLocks/>
          </p:cNvSpPr>
          <p:nvPr/>
        </p:nvSpPr>
        <p:spPr>
          <a:xfrm>
            <a:off x="844425" y="2037716"/>
            <a:ext cx="5412442" cy="8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/>
            <a:r>
              <a:rPr lang="en-US" sz="20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In your office</a:t>
            </a:r>
          </a:p>
        </p:txBody>
      </p:sp>
    </p:spTree>
    <p:extLst>
      <p:ext uri="{BB962C8B-B14F-4D97-AF65-F5344CB8AC3E}">
        <p14:creationId xmlns:p14="http://schemas.microsoft.com/office/powerpoint/2010/main" val="7281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F63E01-590E-4523-8672-FA9A0C19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205" y="980292"/>
            <a:ext cx="5143078" cy="330135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3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277779-5695-4023-B9AD-6BF86097B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526" y="987552"/>
            <a:ext cx="5062354" cy="31657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FE357FA-1375-4703-AEEE-0D19C81A4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25" y="422499"/>
            <a:ext cx="5412442" cy="857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Tools to help you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3B32F45-F2AD-40CC-B969-57F8AA2C294D}"/>
              </a:ext>
            </a:extLst>
          </p:cNvPr>
          <p:cNvSpPr txBox="1">
            <a:spLocks/>
          </p:cNvSpPr>
          <p:nvPr/>
        </p:nvSpPr>
        <p:spPr>
          <a:xfrm>
            <a:off x="844425" y="2037716"/>
            <a:ext cx="5412442" cy="8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/>
            <a:r>
              <a:rPr lang="en-US" sz="20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In your office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BCD71-EBF5-4A10-BDF0-003A36AE14DD}"/>
              </a:ext>
            </a:extLst>
          </p:cNvPr>
          <p:cNvSpPr/>
          <p:nvPr/>
        </p:nvSpPr>
        <p:spPr>
          <a:xfrm>
            <a:off x="6301731" y="3660880"/>
            <a:ext cx="2354600" cy="29267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29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422499"/>
            <a:ext cx="5412442" cy="857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Tools to help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63E01-590E-4523-8672-FA9A0C19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34" y="184786"/>
            <a:ext cx="3980241" cy="477392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3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286599-0551-4173-B750-BCF357341DFE}"/>
              </a:ext>
            </a:extLst>
          </p:cNvPr>
          <p:cNvSpPr txBox="1">
            <a:spLocks/>
          </p:cNvSpPr>
          <p:nvPr/>
        </p:nvSpPr>
        <p:spPr>
          <a:xfrm>
            <a:off x="844425" y="2037716"/>
            <a:ext cx="5412442" cy="8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/>
            <a:r>
              <a:rPr lang="en-US" sz="20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In your office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65F635-0CCF-4089-AF5C-7341BEC0E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134" y="201848"/>
            <a:ext cx="3676030" cy="4756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A7C499-FE04-4382-BE0C-4722E924FA9E}"/>
              </a:ext>
            </a:extLst>
          </p:cNvPr>
          <p:cNvSpPr/>
          <p:nvPr/>
        </p:nvSpPr>
        <p:spPr>
          <a:xfrm>
            <a:off x="5937364" y="4306641"/>
            <a:ext cx="2278505" cy="434715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46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422499"/>
            <a:ext cx="5412442" cy="857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Tools to help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63E01-590E-4523-8672-FA9A0C19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34" y="184786"/>
            <a:ext cx="3980241" cy="477392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3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C15296-3A07-40DC-A28A-4F3CD80C8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663" y="184786"/>
            <a:ext cx="3671890" cy="4721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E92B2-5CFB-4585-92D8-58140BCB3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358" y="300579"/>
            <a:ext cx="3604934" cy="461514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75E45DF-164B-4A01-B2B3-73365BA03238}"/>
              </a:ext>
            </a:extLst>
          </p:cNvPr>
          <p:cNvSpPr txBox="1">
            <a:spLocks/>
          </p:cNvSpPr>
          <p:nvPr/>
        </p:nvSpPr>
        <p:spPr>
          <a:xfrm>
            <a:off x="844425" y="2037716"/>
            <a:ext cx="5412442" cy="8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/>
            <a:r>
              <a:rPr lang="en-US" sz="20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For patients</a:t>
            </a:r>
          </a:p>
        </p:txBody>
      </p:sp>
    </p:spTree>
    <p:extLst>
      <p:ext uri="{BB962C8B-B14F-4D97-AF65-F5344CB8AC3E}">
        <p14:creationId xmlns:p14="http://schemas.microsoft.com/office/powerpoint/2010/main" val="10821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422499"/>
            <a:ext cx="5412442" cy="857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Tools to help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63E01-590E-4523-8672-FA9A0C19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34" y="184786"/>
            <a:ext cx="3980241" cy="477392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3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0C6261-CE05-49E0-87C3-3D06C3F0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627" y="314491"/>
            <a:ext cx="3572479" cy="46442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04D2E1-C360-435F-AF59-3C512B64FD73}"/>
              </a:ext>
            </a:extLst>
          </p:cNvPr>
          <p:cNvSpPr txBox="1">
            <a:spLocks/>
          </p:cNvSpPr>
          <p:nvPr/>
        </p:nvSpPr>
        <p:spPr>
          <a:xfrm>
            <a:off x="844425" y="2037716"/>
            <a:ext cx="5412442" cy="8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/>
            <a:r>
              <a:rPr lang="en-US" sz="20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For patients</a:t>
            </a:r>
          </a:p>
        </p:txBody>
      </p:sp>
    </p:spTree>
    <p:extLst>
      <p:ext uri="{BB962C8B-B14F-4D97-AF65-F5344CB8AC3E}">
        <p14:creationId xmlns:p14="http://schemas.microsoft.com/office/powerpoint/2010/main" val="11311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422499"/>
            <a:ext cx="5412442" cy="857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Tools to help you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DF2DB3-A98B-457D-827A-963033F32609}"/>
              </a:ext>
            </a:extLst>
          </p:cNvPr>
          <p:cNvSpPr txBox="1">
            <a:spLocks/>
          </p:cNvSpPr>
          <p:nvPr/>
        </p:nvSpPr>
        <p:spPr>
          <a:xfrm>
            <a:off x="844425" y="2037716"/>
            <a:ext cx="5412442" cy="8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/>
            <a:r>
              <a:rPr lang="en-US" sz="20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For patients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3A5C0-3097-4A1C-8CF2-3B4D22575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"/>
          <a:stretch/>
        </p:blipFill>
        <p:spPr>
          <a:xfrm>
            <a:off x="4805606" y="137869"/>
            <a:ext cx="3110202" cy="486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422499"/>
            <a:ext cx="5412442" cy="857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Tools to help you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DF2DB3-A98B-457D-827A-963033F32609}"/>
              </a:ext>
            </a:extLst>
          </p:cNvPr>
          <p:cNvSpPr txBox="1">
            <a:spLocks/>
          </p:cNvSpPr>
          <p:nvPr/>
        </p:nvSpPr>
        <p:spPr>
          <a:xfrm>
            <a:off x="844425" y="2037716"/>
            <a:ext cx="5412442" cy="8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/>
            <a:r>
              <a:rPr lang="en-US" sz="20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For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927FF-18D2-4A18-936A-8BDFE4A91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60" t="14426" r="28197" b="26120"/>
          <a:stretch/>
        </p:blipFill>
        <p:spPr>
          <a:xfrm>
            <a:off x="4270670" y="937418"/>
            <a:ext cx="3972394" cy="30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6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422499"/>
            <a:ext cx="5412442" cy="857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Remember . . 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3491" y="1704858"/>
            <a:ext cx="8420490" cy="3148500"/>
          </a:xfrm>
        </p:spPr>
        <p:txBody>
          <a:bodyPr/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 treatment has TWO phases</a:t>
            </a:r>
          </a:p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Myopic kids get more myopic – so EVERY myopic kid is a candidate for treatment!</a:t>
            </a:r>
          </a:p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Stronger compensatory eyeglasses are part of the treatment, but not the </a:t>
            </a:r>
            <a:r>
              <a:rPr lang="en-US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solution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to slowing myopia</a:t>
            </a:r>
          </a:p>
          <a:p>
            <a:r>
              <a:rPr lang="en-US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YOU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have the power and </a:t>
            </a:r>
            <a:r>
              <a:rPr lang="en-US" b="1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professional obligation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to prevent future eye diseases in these kids!</a:t>
            </a:r>
          </a:p>
        </p:txBody>
      </p:sp>
    </p:spTree>
    <p:extLst>
      <p:ext uri="{BB962C8B-B14F-4D97-AF65-F5344CB8AC3E}">
        <p14:creationId xmlns:p14="http://schemas.microsoft.com/office/powerpoint/2010/main" val="20294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CAC711-3A25-4236-AC9C-C86413EEC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9" y="178474"/>
            <a:ext cx="3716001" cy="2493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74FFB0-60CF-4CA4-96BE-CDC2FA64C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851" y="2204071"/>
            <a:ext cx="3381120" cy="2512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Image may contain: one or more people and people sitting">
            <a:extLst>
              <a:ext uri="{FF2B5EF4-FFF2-40B4-BE49-F238E27FC236}">
                <a16:creationId xmlns:a16="http://schemas.microsoft.com/office/drawing/2014/main" id="{0A7ACB56-E879-465E-AD1F-BA208747F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44" y="3019021"/>
            <a:ext cx="2117885" cy="15884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3EB915-7984-4194-B7BB-D63D5B52B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1" y="2881089"/>
            <a:ext cx="1323401" cy="2083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2873CB-6449-49AB-9AEC-175385BB13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8" y="341838"/>
            <a:ext cx="2283656" cy="1682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4CFF84-3198-4879-975F-2F7915830B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14" y="299646"/>
            <a:ext cx="2171957" cy="1766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6D75CA-EC93-4485-85F9-6724D04B57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61" y="3071942"/>
            <a:ext cx="1328558" cy="148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9C7EEE-C71E-4278-B6F7-CC736868FE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07" y="2076220"/>
            <a:ext cx="1199665" cy="99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224" t="17032" r="7140" b="10255"/>
          <a:stretch/>
        </p:blipFill>
        <p:spPr>
          <a:xfrm>
            <a:off x="1418285" y="606616"/>
            <a:ext cx="6307429" cy="3989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965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Distribution of People Estimated to have Myopia 2000 and 2050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2117" y="4595847"/>
            <a:ext cx="32068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cs typeface="Arial" panose="020B0604020202020204" pitchFamily="34" charset="0"/>
              </a:rPr>
              <a:t>Holden et al Ophthalmology 2016</a:t>
            </a:r>
            <a:endParaRPr lang="en-US" sz="105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6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BEC896-6F2E-4681-A7C3-25EC4402029E}"/>
              </a:ext>
            </a:extLst>
          </p:cNvPr>
          <p:cNvSpPr txBox="1"/>
          <p:nvPr/>
        </p:nvSpPr>
        <p:spPr>
          <a:xfrm>
            <a:off x="790755" y="647815"/>
            <a:ext cx="8468653" cy="4462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3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Please come visit us!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09D0AE-9DDA-4BE6-ADAB-D7D2E4357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96" y="1820458"/>
            <a:ext cx="2434550" cy="2020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9322B3-B105-4B3E-BF34-B0123E9B3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5" y="1420051"/>
            <a:ext cx="5127940" cy="3418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hape 339">
            <a:extLst>
              <a:ext uri="{FF2B5EF4-FFF2-40B4-BE49-F238E27FC236}">
                <a16:creationId xmlns:a16="http://schemas.microsoft.com/office/drawing/2014/main" id="{8E89584A-9DE3-4E0A-A962-880742B1BF3E}"/>
              </a:ext>
            </a:extLst>
          </p:cNvPr>
          <p:cNvSpPr txBox="1">
            <a:spLocks/>
          </p:cNvSpPr>
          <p:nvPr/>
        </p:nvSpPr>
        <p:spPr>
          <a:xfrm>
            <a:off x="6408771" y="3733659"/>
            <a:ext cx="2044800" cy="315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 fontScale="40000" lnSpcReduction="20000"/>
          </a:bodyPr>
          <a:lstStyle>
            <a:lvl1pPr marL="457200" marR="0" indent="-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1" i="0" u="none" strike="noStrike" cap="none" spc="0" baseline="0">
                <a:ln>
                  <a:noFill/>
                </a:ln>
                <a:solidFill>
                  <a:srgbClr val="94C84B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/>
            <a:r>
              <a:rPr lang="en-US" dirty="0">
                <a:solidFill>
                  <a:srgbClr val="77B8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We think big for little eyes.</a:t>
            </a:r>
          </a:p>
        </p:txBody>
      </p:sp>
    </p:spTree>
    <p:extLst>
      <p:ext uri="{BB962C8B-B14F-4D97-AF65-F5344CB8AC3E}">
        <p14:creationId xmlns:p14="http://schemas.microsoft.com/office/powerpoint/2010/main" val="14800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body" sz="half" idx="1"/>
          </p:nvPr>
        </p:nvSpPr>
        <p:spPr>
          <a:xfrm>
            <a:off x="-579010" y="1058150"/>
            <a:ext cx="10038945" cy="274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SzTx/>
              <a:buNone/>
              <a:defRPr sz="33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“Myopia is twice as big of a problem as obesity”</a:t>
            </a:r>
          </a:p>
        </p:txBody>
      </p:sp>
      <p:sp>
        <p:nvSpPr>
          <p:cNvPr id="349" name="Shape 349"/>
          <p:cNvSpPr/>
          <p:nvPr/>
        </p:nvSpPr>
        <p:spPr>
          <a:xfrm>
            <a:off x="5315298" y="3062338"/>
            <a:ext cx="332879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1800" b="1">
                <a:solidFill>
                  <a:srgbClr val="FFFFFF"/>
                </a:solidFill>
              </a:defRPr>
            </a:pPr>
            <a:r>
              <a:rPr sz="1600" dirty="0">
                <a:latin typeface="Pluto Cond Regular" panose="020B0506020203060204" pitchFamily="34" charset="0"/>
              </a:rPr>
              <a:t>BCLA May 2015</a:t>
            </a:r>
          </a:p>
          <a:p>
            <a:pPr algn="r">
              <a:defRPr sz="1800">
                <a:solidFill>
                  <a:srgbClr val="FFFFFF"/>
                </a:solidFill>
              </a:defRPr>
            </a:pPr>
            <a:r>
              <a:rPr sz="1600" dirty="0">
                <a:latin typeface="Pluto Cond Regular" panose="020B0506020203060204" pitchFamily="34" charset="0"/>
              </a:rPr>
              <a:t>Ian </a:t>
            </a:r>
            <a:r>
              <a:rPr sz="1600" dirty="0" err="1">
                <a:latin typeface="Pluto Cond Regular" panose="020B0506020203060204" pitchFamily="34" charset="0"/>
              </a:rPr>
              <a:t>Flitcroft</a:t>
            </a:r>
            <a:r>
              <a:rPr sz="1600" dirty="0">
                <a:latin typeface="Pluto Cond Regular" panose="020B0506020203060204" pitchFamily="34" charset="0"/>
              </a:rPr>
              <a:t> MA DPHIL FRCOPHTH</a:t>
            </a:r>
            <a:endParaRPr dirty="0">
              <a:latin typeface="Pluto Cond Regular" panose="020B050602020306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844424" y="422499"/>
            <a:ext cx="8025610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84047" indent="-384047" defTabSz="768095">
              <a:defRPr sz="2184">
                <a:latin typeface="Verdana"/>
                <a:ea typeface="Verdana"/>
                <a:cs typeface="Verdana"/>
                <a:sym typeface="Verdana"/>
              </a:defRPr>
            </a:pPr>
            <a:r>
              <a:rPr lang="en-US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Problem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: Myopia starts in children and </a:t>
            </a:r>
            <a:r>
              <a:rPr lang="en-US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progresses</a:t>
            </a:r>
            <a:br>
              <a:rPr lang="en-US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r>
              <a:rPr lang="en-US" sz="16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                 Higher myopia proven to increase sight threatening disease risk</a:t>
            </a:r>
            <a:endParaRPr sz="1600" b="0" dirty="0">
              <a:latin typeface="Pluto Cond Regular" panose="020B0506020203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38" y="1279900"/>
            <a:ext cx="6664431" cy="35876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02786" y="3634025"/>
            <a:ext cx="2232884" cy="30777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luto Cond Regular" panose="020B050602020306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96BA1-1444-4195-B0AF-32FCDB42B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86" y="2756550"/>
            <a:ext cx="2462352" cy="20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idele template">
  <a:themeElements>
    <a:clrScheme name="Fidele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Fidele templa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idele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Fidel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idele template">
  <a:themeElements>
    <a:clrScheme name="Fidele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Fidele templa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idele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4162</TotalTime>
  <Words>2069</Words>
  <Application>Microsoft Office PowerPoint</Application>
  <PresentationFormat>On-screen Show (16:9)</PresentationFormat>
  <Paragraphs>372</Paragraphs>
  <Slides>70</Slides>
  <Notes>16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Microsoft JhengHei</vt:lpstr>
      <vt:lpstr>Arial</vt:lpstr>
      <vt:lpstr>Helvetica</vt:lpstr>
      <vt:lpstr>Impact</vt:lpstr>
      <vt:lpstr>Pluto Cond Regular</vt:lpstr>
      <vt:lpstr>Times New Roman</vt:lpstr>
      <vt:lpstr>Titillium Web</vt:lpstr>
      <vt:lpstr>Wingdings</vt:lpstr>
      <vt:lpstr>Fidele template</vt:lpstr>
      <vt:lpstr>1_Fidele template</vt:lpstr>
      <vt:lpstr>We think big for little eyes.</vt:lpstr>
      <vt:lpstr>Myopia:  Why it really matters</vt:lpstr>
      <vt:lpstr>Treehouse Eyes Team: World class clinical and strategic team</vt:lpstr>
      <vt:lpstr>Myopia (nearsightedness) is an epidemic</vt:lpstr>
      <vt:lpstr>PowerPoint Presentation</vt:lpstr>
      <vt:lpstr>Increased Prevalence of Myopia in the US Between 1971-1972 and 1999 -2004  Susan Vitale PhD, Robert Sperduto MD, Frederick Ferris MD Archives of Ophthalmology Vol. 127 No. 12 December 2009</vt:lpstr>
      <vt:lpstr>PowerPoint Presentation</vt:lpstr>
      <vt:lpstr>PowerPoint Presentation</vt:lpstr>
      <vt:lpstr>Problem: Myopia starts in children and progresses                   Higher myopia proven to increase sight threatening disease risk</vt:lpstr>
      <vt:lpstr>PowerPoint Presentation</vt:lpstr>
      <vt:lpstr>PowerPoint Presentation</vt:lpstr>
      <vt:lpstr>What's causing all this myopia? The Nature Argument</vt:lpstr>
      <vt:lpstr>What's causing all this myopia? The Nurture Argument</vt:lpstr>
      <vt:lpstr>Dr. Monica Jong - Brien Holden Vision Institute FedOpto Medillian Columbia 2015</vt:lpstr>
      <vt:lpstr>The underlying physiology of myopia</vt:lpstr>
      <vt:lpstr>Is myopia a disease?</vt:lpstr>
      <vt:lpstr>How do you know a myopic eye is too big?</vt:lpstr>
      <vt:lpstr>Why the increase in axial length?</vt:lpstr>
      <vt:lpstr>Chronic Image Degradation Causes Myopia Wiesel &amp; Raviola 1977</vt:lpstr>
      <vt:lpstr>What part of the retina is responsible for normal emmetropization – fovea or periphery?</vt:lpstr>
      <vt:lpstr>What part of the retina is responsible for normal emmetropization – fovea or periphery?</vt:lpstr>
      <vt:lpstr>The problem with compensatory eyeglass lenses</vt:lpstr>
      <vt:lpstr>At what Rx does myopia start?</vt:lpstr>
      <vt:lpstr>What is the “Two Phase” approach to treating myopia?</vt:lpstr>
      <vt:lpstr>What is the “Two Phase” approach to treating glaucoma?</vt:lpstr>
      <vt:lpstr>What is the “Two Phase” approach to treating myopia?</vt:lpstr>
      <vt:lpstr>What is the difference in the CC between glaucoma and myopia?</vt:lpstr>
      <vt:lpstr>Tomorrow, one (or more) of the 10 million myopic kids in the US will walk into your practice.    Phase 1 – diagnose, identify, Rx Phase 2 – treat or refer</vt:lpstr>
      <vt:lpstr>Phase 2: Treatment</vt:lpstr>
      <vt:lpstr>What does not work to slow down or stop myopia</vt:lpstr>
      <vt:lpstr>What does work</vt:lpstr>
      <vt:lpstr>What does work</vt:lpstr>
      <vt:lpstr>PowerPoint Presentation</vt:lpstr>
      <vt:lpstr>PowerPoint Presentation</vt:lpstr>
      <vt:lpstr>What does work to slow down or stop myopia</vt:lpstr>
      <vt:lpstr>What does work to slow down or stop myopia</vt:lpstr>
      <vt:lpstr>The problem</vt:lpstr>
      <vt:lpstr> </vt:lpstr>
      <vt:lpstr>Why not use “off the shelf” CRT?</vt:lpstr>
      <vt:lpstr>PowerPoint Presentation</vt:lpstr>
      <vt:lpstr>Post -4.75 LASIK</vt:lpstr>
      <vt:lpstr>PowerPoint Presentation</vt:lpstr>
      <vt:lpstr>Post KIDS -5.00 D.</vt:lpstr>
      <vt:lpstr>PowerPoint Presentation</vt:lpstr>
      <vt:lpstr>When you go back to your practice tomorrow, which myopic kid is a good candidate for myopia treatment?</vt:lpstr>
      <vt:lpstr>PowerPoint Presentation</vt:lpstr>
      <vt:lpstr>Tomorrow, one (or more) of the 10 million myopic kids in the US will walk into your practice.  What will you do in addition to compensatory minus lenses?</vt:lpstr>
      <vt:lpstr>Remember . . .</vt:lpstr>
      <vt:lpstr>Co-management with Treehouse Eyes</vt:lpstr>
      <vt:lpstr>Myopia (nearsightedness) is an epidemic 10 million myopic kids already . . . and growing fast</vt:lpstr>
      <vt:lpstr>Co-management with Treehouse Eyes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Co-management with Treehouse Eyes</vt:lpstr>
      <vt:lpstr>Two phases to co-manage myopic children</vt:lpstr>
      <vt:lpstr>Co-management with Treehouse Eyes – Mechanics </vt:lpstr>
      <vt:lpstr>Tools to help you</vt:lpstr>
      <vt:lpstr>Tools to help you</vt:lpstr>
      <vt:lpstr>Tools to help you</vt:lpstr>
      <vt:lpstr>Tools to help you</vt:lpstr>
      <vt:lpstr>Tools to help you</vt:lpstr>
      <vt:lpstr>Tools to help you</vt:lpstr>
      <vt:lpstr>Tools to help you</vt:lpstr>
      <vt:lpstr>Tools to help you</vt:lpstr>
      <vt:lpstr>Remember . . 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Better Vision for Life</dc:title>
  <dc:creator>Gary Gerber</dc:creator>
  <cp:lastModifiedBy>Rachel Slack</cp:lastModifiedBy>
  <cp:revision>616</cp:revision>
  <dcterms:modified xsi:type="dcterms:W3CDTF">2021-01-05T15:06:01Z</dcterms:modified>
</cp:coreProperties>
</file>